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D83DC2E-A717-410E-B4A8-9E6E8A05492F}" type="datetimeFigureOut">
              <a:rPr lang="uk-UA" smtClean="0"/>
              <a:t>19.05.2022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345406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D83DC2E-A717-410E-B4A8-9E6E8A05492F}" type="datetimeFigureOut">
              <a:rPr lang="uk-UA" smtClean="0"/>
              <a:t>19.05.2022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5749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D83DC2E-A717-410E-B4A8-9E6E8A05492F}" type="datetimeFigureOut">
              <a:rPr lang="uk-UA" smtClean="0"/>
              <a:t>19.05.2022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395009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D83DC2E-A717-410E-B4A8-9E6E8A05492F}" type="datetimeFigureOut">
              <a:rPr lang="uk-UA" smtClean="0"/>
              <a:t>19.05.2022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139381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83DC2E-A717-410E-B4A8-9E6E8A05492F}" type="datetimeFigureOut">
              <a:rPr lang="uk-UA" smtClean="0"/>
              <a:t>19.05.2022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106345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D83DC2E-A717-410E-B4A8-9E6E8A05492F}" type="datetimeFigureOut">
              <a:rPr lang="uk-UA" smtClean="0"/>
              <a:t>19.05.2022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351763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D83DC2E-A717-410E-B4A8-9E6E8A05492F}" type="datetimeFigureOut">
              <a:rPr lang="uk-UA" smtClean="0"/>
              <a:t>19.05.2022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341910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D83DC2E-A717-410E-B4A8-9E6E8A05492F}" type="datetimeFigureOut">
              <a:rPr lang="uk-UA" smtClean="0"/>
              <a:t>19.05.2022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356088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83DC2E-A717-410E-B4A8-9E6E8A05492F}" type="datetimeFigureOut">
              <a:rPr lang="uk-UA" smtClean="0"/>
              <a:t>19.05.2022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368480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83DC2E-A717-410E-B4A8-9E6E8A05492F}" type="datetimeFigureOut">
              <a:rPr lang="uk-UA" smtClean="0"/>
              <a:t>19.05.2022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270766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83DC2E-A717-410E-B4A8-9E6E8A05492F}" type="datetimeFigureOut">
              <a:rPr lang="uk-UA" smtClean="0"/>
              <a:t>19.05.2022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B43281F-42F6-48FB-9B3E-370BD83F34E0}" type="slidenum">
              <a:rPr lang="uk-UA" smtClean="0"/>
              <a:t>‹#›</a:t>
            </a:fld>
            <a:endParaRPr lang="uk-UA"/>
          </a:p>
        </p:txBody>
      </p:sp>
    </p:spTree>
    <p:extLst>
      <p:ext uri="{BB962C8B-B14F-4D97-AF65-F5344CB8AC3E}">
        <p14:creationId xmlns:p14="http://schemas.microsoft.com/office/powerpoint/2010/main" val="78056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3DC2E-A717-410E-B4A8-9E6E8A05492F}" type="datetimeFigureOut">
              <a:rPr lang="uk-UA" smtClean="0"/>
              <a:t>19.05.2022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3281F-42F6-48FB-9B3E-370BD83F34E0}" type="slidenum">
              <a:rPr lang="uk-UA" smtClean="0"/>
              <a:t>‹#›</a:t>
            </a:fld>
            <a:endParaRPr lang="uk-UA"/>
          </a:p>
        </p:txBody>
      </p:sp>
    </p:spTree>
    <p:extLst>
      <p:ext uri="{BB962C8B-B14F-4D97-AF65-F5344CB8AC3E}">
        <p14:creationId xmlns:p14="http://schemas.microsoft.com/office/powerpoint/2010/main" val="239294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244" y="0"/>
            <a:ext cx="12177757" cy="6858000"/>
          </a:xfrm>
          <a:prstGeom prst="rect">
            <a:avLst/>
          </a:prstGeom>
        </p:spPr>
      </p:pic>
      <p:sp>
        <p:nvSpPr>
          <p:cNvPr id="2" name="Заголовок 1"/>
          <p:cNvSpPr>
            <a:spLocks noGrp="1"/>
          </p:cNvSpPr>
          <p:nvPr>
            <p:ph type="ctrTitle"/>
          </p:nvPr>
        </p:nvSpPr>
        <p:spPr>
          <a:xfrm>
            <a:off x="3165161" y="0"/>
            <a:ext cx="9394391" cy="3502949"/>
          </a:xfrm>
        </p:spPr>
        <p:txBody>
          <a:bodyPr>
            <a:normAutofit/>
          </a:bodyPr>
          <a:lstStyle/>
          <a:p>
            <a:r>
              <a:rPr lang="uk-UA" sz="6600" b="1" dirty="0" smtClean="0">
                <a:solidFill>
                  <a:srgbClr val="002060"/>
                </a:solidFill>
                <a:latin typeface="Monotype Corsiva" panose="03010101010201010101" pitchFamily="66" charset="0"/>
              </a:rPr>
              <a:t>Шарль де Голль                        </a:t>
            </a:r>
            <a:r>
              <a:rPr lang="uk-UA" sz="4000" b="1" dirty="0" smtClean="0">
                <a:solidFill>
                  <a:srgbClr val="002060"/>
                </a:solidFill>
                <a:latin typeface="Monotype Corsiva" panose="03010101010201010101" pitchFamily="66" charset="0"/>
              </a:rPr>
              <a:t>(</a:t>
            </a:r>
            <a:r>
              <a:rPr lang="ru-RU" sz="4000" b="1" dirty="0" smtClean="0">
                <a:solidFill>
                  <a:srgbClr val="002060"/>
                </a:solidFill>
                <a:latin typeface="Monotype Corsiva" panose="03010101010201010101" pitchFamily="66" charset="0"/>
              </a:rPr>
              <a:t>22 листопада 1890 — 9 листопада 1970) </a:t>
            </a:r>
            <a:endParaRPr lang="uk-UA" sz="4000" b="1" dirty="0">
              <a:solidFill>
                <a:srgbClr val="002060"/>
              </a:solidFill>
              <a:latin typeface="Monotype Corsiva" panose="03010101010201010101" pitchFamily="66" charset="0"/>
            </a:endParaRPr>
          </a:p>
        </p:txBody>
      </p:sp>
      <p:pic>
        <p:nvPicPr>
          <p:cNvPr id="5" name="Рисунок 4"/>
          <p:cNvPicPr>
            <a:picLocks noChangeAspect="1"/>
          </p:cNvPicPr>
          <p:nvPr/>
        </p:nvPicPr>
        <p:blipFill>
          <a:blip r:embed="rId3"/>
          <a:stretch>
            <a:fillRect/>
          </a:stretch>
        </p:blipFill>
        <p:spPr>
          <a:xfrm>
            <a:off x="14244" y="366638"/>
            <a:ext cx="4230991" cy="5480779"/>
          </a:xfrm>
          <a:prstGeom prst="rect">
            <a:avLst/>
          </a:prstGeom>
        </p:spPr>
      </p:pic>
      <p:sp>
        <p:nvSpPr>
          <p:cNvPr id="6" name="TextBox 5"/>
          <p:cNvSpPr txBox="1"/>
          <p:nvPr/>
        </p:nvSpPr>
        <p:spPr>
          <a:xfrm>
            <a:off x="8737801" y="5410705"/>
            <a:ext cx="5690893" cy="1200329"/>
          </a:xfrm>
          <a:prstGeom prst="rect">
            <a:avLst/>
          </a:prstGeom>
          <a:noFill/>
        </p:spPr>
        <p:txBody>
          <a:bodyPr wrap="square" rtlCol="0">
            <a:spAutoFit/>
          </a:bodyPr>
          <a:lstStyle/>
          <a:p>
            <a:r>
              <a:rPr lang="uk-UA" sz="2400" dirty="0" smtClean="0">
                <a:latin typeface="Georgia" panose="02040502050405020303" pitchFamily="18" charset="0"/>
              </a:rPr>
              <a:t>Виконала студентка                                 32 групи ФІМ </a:t>
            </a:r>
          </a:p>
          <a:p>
            <a:r>
              <a:rPr lang="uk-UA" sz="2400" i="1" dirty="0" smtClean="0">
                <a:latin typeface="Georgia" panose="02040502050405020303" pitchFamily="18" charset="0"/>
              </a:rPr>
              <a:t>Третяк Вероніка</a:t>
            </a:r>
            <a:endParaRPr lang="uk-UA" sz="2400" i="1" dirty="0">
              <a:latin typeface="Georgia" panose="02040502050405020303" pitchFamily="18" charset="0"/>
            </a:endParaRPr>
          </a:p>
        </p:txBody>
      </p:sp>
    </p:spTree>
    <p:extLst>
      <p:ext uri="{BB962C8B-B14F-4D97-AF65-F5344CB8AC3E}">
        <p14:creationId xmlns:p14="http://schemas.microsoft.com/office/powerpoint/2010/main" val="28295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77757" cy="6858000"/>
          </a:xfrm>
          <a:prstGeom prst="rect">
            <a:avLst/>
          </a:prstGeom>
        </p:spPr>
      </p:pic>
      <p:sp>
        <p:nvSpPr>
          <p:cNvPr id="3" name="Подзаголовок 2"/>
          <p:cNvSpPr>
            <a:spLocks noGrp="1"/>
          </p:cNvSpPr>
          <p:nvPr>
            <p:ph type="subTitle" idx="1"/>
          </p:nvPr>
        </p:nvSpPr>
        <p:spPr>
          <a:xfrm>
            <a:off x="1176270" y="253530"/>
            <a:ext cx="9144000" cy="931326"/>
          </a:xfrm>
        </p:spPr>
        <p:txBody>
          <a:bodyPr>
            <a:normAutofit/>
          </a:bodyPr>
          <a:lstStyle/>
          <a:p>
            <a:r>
              <a:rPr lang="uk-UA" sz="5400" dirty="0" smtClean="0">
                <a:solidFill>
                  <a:srgbClr val="002060"/>
                </a:solidFill>
                <a:latin typeface="Garamond" panose="02020404030301010803" pitchFamily="18" charset="0"/>
              </a:rPr>
              <a:t>Внутрішня політика</a:t>
            </a:r>
            <a:endParaRPr lang="uk-UA" sz="5400" dirty="0">
              <a:solidFill>
                <a:srgbClr val="002060"/>
              </a:solidFill>
              <a:latin typeface="Garamond" panose="02020404030301010803" pitchFamily="18" charset="0"/>
            </a:endParaRPr>
          </a:p>
        </p:txBody>
      </p:sp>
      <p:sp>
        <p:nvSpPr>
          <p:cNvPr id="5" name="Прямоугольник 4"/>
          <p:cNvSpPr/>
          <p:nvPr/>
        </p:nvSpPr>
        <p:spPr>
          <a:xfrm>
            <a:off x="296215" y="1184856"/>
            <a:ext cx="6529588" cy="4893647"/>
          </a:xfrm>
          <a:prstGeom prst="rect">
            <a:avLst/>
          </a:prstGeom>
        </p:spPr>
        <p:txBody>
          <a:bodyPr wrap="square">
            <a:spAutoFit/>
          </a:bodyPr>
          <a:lstStyle/>
          <a:p>
            <a:r>
              <a:rPr lang="ru-RU" sz="2400" dirty="0" smtClean="0">
                <a:latin typeface="Georgia" panose="02040502050405020303" pitchFamily="18" charset="0"/>
              </a:rPr>
              <a:t> </a:t>
            </a:r>
            <a:r>
              <a:rPr lang="ru-RU" sz="2400" dirty="0" err="1" smtClean="0">
                <a:latin typeface="Georgia" panose="02040502050405020303" pitchFamily="18" charset="0"/>
              </a:rPr>
              <a:t>Дії</a:t>
            </a:r>
            <a:r>
              <a:rPr lang="ru-RU" sz="2400" dirty="0" smtClean="0">
                <a:latin typeface="Georgia" panose="02040502050405020303" pitchFamily="18" charset="0"/>
              </a:rPr>
              <a:t> </a:t>
            </a:r>
            <a:r>
              <a:rPr lang="ru-RU" sz="2400" dirty="0" err="1" smtClean="0">
                <a:latin typeface="Georgia" panose="02040502050405020303" pitchFamily="18" charset="0"/>
              </a:rPr>
              <a:t>Тимчасового</a:t>
            </a:r>
            <a:r>
              <a:rPr lang="ru-RU" sz="2400" dirty="0" smtClean="0">
                <a:latin typeface="Georgia" panose="02040502050405020303" pitchFamily="18" charset="0"/>
              </a:rPr>
              <a:t> уряду де Голля в 1944-1946 </a:t>
            </a:r>
            <a:r>
              <a:rPr lang="ru-RU" sz="2400" dirty="0" err="1" smtClean="0">
                <a:latin typeface="Georgia" panose="02040502050405020303" pitchFamily="18" charset="0"/>
              </a:rPr>
              <a:t>рр</a:t>
            </a:r>
            <a:r>
              <a:rPr lang="ru-RU" sz="2400" dirty="0" smtClean="0">
                <a:latin typeface="Georgia" panose="02040502050405020303" pitchFamily="18" charset="0"/>
              </a:rPr>
              <a:t>. </a:t>
            </a:r>
            <a:r>
              <a:rPr lang="ru-RU" sz="2400" dirty="0" err="1" smtClean="0">
                <a:latin typeface="Georgia" panose="02040502050405020303" pitchFamily="18" charset="0"/>
              </a:rPr>
              <a:t>сприяли</a:t>
            </a:r>
            <a:r>
              <a:rPr lang="ru-RU" sz="2400" dirty="0" smtClean="0">
                <a:latin typeface="Georgia" panose="02040502050405020303" pitchFamily="18" charset="0"/>
              </a:rPr>
              <a:t> </a:t>
            </a:r>
            <a:r>
              <a:rPr lang="ru-RU" sz="2400" dirty="0" err="1" smtClean="0">
                <a:latin typeface="Georgia" panose="02040502050405020303" pitchFamily="18" charset="0"/>
              </a:rPr>
              <a:t>відродженню</a:t>
            </a:r>
            <a:r>
              <a:rPr lang="ru-RU" sz="2400" dirty="0" smtClean="0">
                <a:latin typeface="Georgia" panose="02040502050405020303" pitchFamily="18" charset="0"/>
              </a:rPr>
              <a:t> </a:t>
            </a:r>
            <a:r>
              <a:rPr lang="ru-RU" sz="2400" dirty="0" err="1" smtClean="0">
                <a:latin typeface="Georgia" panose="02040502050405020303" pitchFamily="18" charset="0"/>
              </a:rPr>
              <a:t>французької</a:t>
            </a:r>
            <a:r>
              <a:rPr lang="ru-RU" sz="2400" dirty="0" smtClean="0">
                <a:latin typeface="Georgia" panose="02040502050405020303" pitchFamily="18" charset="0"/>
              </a:rPr>
              <a:t> </a:t>
            </a:r>
            <a:r>
              <a:rPr lang="ru-RU" sz="2400" dirty="0" err="1" smtClean="0">
                <a:latin typeface="Georgia" panose="02040502050405020303" pitchFamily="18" charset="0"/>
              </a:rPr>
              <a:t>держави</a:t>
            </a:r>
            <a:r>
              <a:rPr lang="ru-RU" sz="2400" dirty="0" smtClean="0">
                <a:latin typeface="Georgia" panose="02040502050405020303" pitchFamily="18" charset="0"/>
              </a:rPr>
              <a:t> в </a:t>
            </a:r>
            <a:r>
              <a:rPr lang="ru-RU" sz="2400" dirty="0" err="1" smtClean="0">
                <a:latin typeface="Georgia" panose="02040502050405020303" pitchFamily="18" charset="0"/>
              </a:rPr>
              <a:t>нових</a:t>
            </a:r>
            <a:r>
              <a:rPr lang="ru-RU" sz="2400" dirty="0" smtClean="0">
                <a:latin typeface="Georgia" panose="02040502050405020303" pitchFamily="18" charset="0"/>
              </a:rPr>
              <a:t> </a:t>
            </a:r>
            <a:r>
              <a:rPr lang="ru-RU" sz="2400" dirty="0" err="1" smtClean="0">
                <a:latin typeface="Georgia" panose="02040502050405020303" pitchFamily="18" charset="0"/>
              </a:rPr>
              <a:t>історичних</a:t>
            </a:r>
            <a:r>
              <a:rPr lang="ru-RU" sz="2400" dirty="0" smtClean="0">
                <a:latin typeface="Georgia" panose="02040502050405020303" pitchFamily="18" charset="0"/>
              </a:rPr>
              <a:t> </a:t>
            </a:r>
            <a:r>
              <a:rPr lang="ru-RU" sz="2400" dirty="0" err="1" smtClean="0">
                <a:latin typeface="Georgia" panose="02040502050405020303" pitchFamily="18" charset="0"/>
              </a:rPr>
              <a:t>умовах</a:t>
            </a:r>
            <a:r>
              <a:rPr lang="ru-RU" sz="2400" dirty="0" smtClean="0">
                <a:latin typeface="Georgia" panose="02040502050405020303" pitchFamily="18" charset="0"/>
              </a:rPr>
              <a:t>.                У 1944 – 1945 </a:t>
            </a:r>
            <a:r>
              <a:rPr lang="ru-RU" sz="2400" dirty="0" err="1" smtClean="0">
                <a:latin typeface="Georgia" panose="02040502050405020303" pitchFamily="18" charset="0"/>
              </a:rPr>
              <a:t>рр</a:t>
            </a:r>
            <a:r>
              <a:rPr lang="ru-RU" sz="2400" dirty="0" smtClean="0">
                <a:latin typeface="Georgia" panose="02040502050405020303" pitchFamily="18" charset="0"/>
              </a:rPr>
              <a:t>. </a:t>
            </a:r>
            <a:r>
              <a:rPr lang="ru-RU" sz="2400" dirty="0" err="1" smtClean="0">
                <a:latin typeface="Georgia" panose="02040502050405020303" pitchFamily="18" charset="0"/>
              </a:rPr>
              <a:t>було</a:t>
            </a:r>
            <a:r>
              <a:rPr lang="ru-RU" sz="2400" dirty="0" smtClean="0">
                <a:latin typeface="Georgia" panose="02040502050405020303" pitchFamily="18" charset="0"/>
              </a:rPr>
              <a:t> </a:t>
            </a:r>
            <a:r>
              <a:rPr lang="ru-RU" sz="2400" dirty="0" err="1" smtClean="0">
                <a:latin typeface="Georgia" panose="02040502050405020303" pitchFamily="18" charset="0"/>
              </a:rPr>
              <a:t>націоналізовано</a:t>
            </a:r>
            <a:r>
              <a:rPr lang="ru-RU" sz="2400" dirty="0" smtClean="0">
                <a:latin typeface="Georgia" panose="02040502050405020303" pitchFamily="18" charset="0"/>
              </a:rPr>
              <a:t> ряд </a:t>
            </a:r>
            <a:r>
              <a:rPr lang="ru-RU" sz="2400" dirty="0" err="1" smtClean="0">
                <a:latin typeface="Georgia" panose="02040502050405020303" pitchFamily="18" charset="0"/>
              </a:rPr>
              <a:t>вугільних</a:t>
            </a:r>
            <a:r>
              <a:rPr lang="ru-RU" sz="2400" dirty="0" smtClean="0">
                <a:latin typeface="Georgia" panose="02040502050405020303" pitchFamily="18" charset="0"/>
              </a:rPr>
              <a:t> шахт, заводи </a:t>
            </a:r>
            <a:r>
              <a:rPr lang="ru-RU" sz="2400" dirty="0" err="1" smtClean="0">
                <a:latin typeface="Georgia" panose="02040502050405020303" pitchFamily="18" charset="0"/>
              </a:rPr>
              <a:t>авіаційних</a:t>
            </a:r>
            <a:r>
              <a:rPr lang="ru-RU" sz="2400" dirty="0" smtClean="0">
                <a:latin typeface="Georgia" panose="02040502050405020303" pitchFamily="18" charset="0"/>
              </a:rPr>
              <a:t> </a:t>
            </a:r>
            <a:r>
              <a:rPr lang="ru-RU" sz="2400" dirty="0" err="1" smtClean="0">
                <a:latin typeface="Georgia" panose="02040502050405020303" pitchFamily="18" charset="0"/>
              </a:rPr>
              <a:t>компаній</a:t>
            </a:r>
            <a:r>
              <a:rPr lang="ru-RU" sz="2400" dirty="0" smtClean="0">
                <a:latin typeface="Georgia" panose="02040502050405020303" pitchFamily="18" charset="0"/>
              </a:rPr>
              <a:t>, </a:t>
            </a:r>
            <a:r>
              <a:rPr lang="ru-RU" sz="2400" dirty="0" err="1" smtClean="0">
                <a:latin typeface="Georgia" panose="02040502050405020303" pitchFamily="18" charset="0"/>
              </a:rPr>
              <a:t>автомобільної</a:t>
            </a:r>
            <a:r>
              <a:rPr lang="ru-RU" sz="2400" dirty="0" smtClean="0">
                <a:latin typeface="Georgia" panose="02040502050405020303" pitchFamily="18" charset="0"/>
              </a:rPr>
              <a:t> </a:t>
            </a:r>
            <a:r>
              <a:rPr lang="ru-RU" sz="2400" dirty="0" err="1" smtClean="0">
                <a:latin typeface="Georgia" panose="02040502050405020303" pitchFamily="18" charset="0"/>
              </a:rPr>
              <a:t>фірми</a:t>
            </a:r>
            <a:r>
              <a:rPr lang="ru-RU" sz="2400" dirty="0" smtClean="0">
                <a:latin typeface="Georgia" panose="02040502050405020303" pitchFamily="18" charset="0"/>
              </a:rPr>
              <a:t> “Рено”, </a:t>
            </a:r>
            <a:r>
              <a:rPr lang="ru-RU" sz="2400" dirty="0" err="1" smtClean="0">
                <a:latin typeface="Georgia" panose="02040502050405020303" pitchFamily="18" charset="0"/>
              </a:rPr>
              <a:t>окремі</a:t>
            </a:r>
            <a:r>
              <a:rPr lang="ru-RU" sz="2400" dirty="0" smtClean="0">
                <a:latin typeface="Georgia" panose="02040502050405020303" pitchFamily="18" charset="0"/>
              </a:rPr>
              <a:t> </a:t>
            </a:r>
            <a:r>
              <a:rPr lang="ru-RU" sz="2400" dirty="0" err="1" smtClean="0">
                <a:latin typeface="Georgia" panose="02040502050405020303" pitchFamily="18" charset="0"/>
              </a:rPr>
              <a:t>значні</a:t>
            </a:r>
            <a:r>
              <a:rPr lang="ru-RU" sz="2400" dirty="0" smtClean="0">
                <a:latin typeface="Georgia" panose="02040502050405020303" pitchFamily="18" charset="0"/>
              </a:rPr>
              <a:t> </a:t>
            </a:r>
            <a:r>
              <a:rPr lang="ru-RU" sz="2400" dirty="0" err="1" smtClean="0">
                <a:latin typeface="Georgia" panose="02040502050405020303" pitchFamily="18" charset="0"/>
              </a:rPr>
              <a:t>фірми</a:t>
            </a:r>
            <a:r>
              <a:rPr lang="ru-RU" sz="2400" dirty="0" smtClean="0">
                <a:latin typeface="Georgia" panose="02040502050405020303" pitchFamily="18" charset="0"/>
              </a:rPr>
              <a:t>, </a:t>
            </a:r>
            <a:r>
              <a:rPr lang="ru-RU" sz="2400" dirty="0" err="1" smtClean="0">
                <a:latin typeface="Georgia" panose="02040502050405020303" pitchFamily="18" charset="0"/>
              </a:rPr>
              <a:t>підприємства</a:t>
            </a:r>
            <a:r>
              <a:rPr lang="ru-RU" sz="2400" dirty="0" smtClean="0">
                <a:latin typeface="Georgia" panose="02040502050405020303" pitchFamily="18" charset="0"/>
              </a:rPr>
              <a:t> </a:t>
            </a:r>
            <a:r>
              <a:rPr lang="ru-RU" sz="2400" dirty="0" err="1" smtClean="0">
                <a:latin typeface="Georgia" panose="02040502050405020303" pitchFamily="18" charset="0"/>
              </a:rPr>
              <a:t>енергетики</a:t>
            </a:r>
            <a:r>
              <a:rPr lang="ru-RU" sz="2400" dirty="0" smtClean="0">
                <a:latin typeface="Georgia" panose="02040502050405020303" pitchFamily="18" charset="0"/>
              </a:rPr>
              <a:t>, </a:t>
            </a:r>
            <a:r>
              <a:rPr lang="ru-RU" sz="2400" dirty="0" err="1" smtClean="0">
                <a:latin typeface="Georgia" panose="02040502050405020303" pitchFamily="18" charset="0"/>
              </a:rPr>
              <a:t>морський</a:t>
            </a:r>
            <a:r>
              <a:rPr lang="ru-RU" sz="2400" dirty="0" smtClean="0">
                <a:latin typeface="Georgia" panose="02040502050405020303" pitchFamily="18" charset="0"/>
              </a:rPr>
              <a:t> транспорт, </a:t>
            </a:r>
            <a:r>
              <a:rPr lang="ru-RU" sz="2400" dirty="0" err="1" smtClean="0">
                <a:latin typeface="Georgia" panose="02040502050405020303" pitchFamily="18" charset="0"/>
              </a:rPr>
              <a:t>Французький</a:t>
            </a:r>
            <a:r>
              <a:rPr lang="ru-RU" sz="2400" dirty="0" smtClean="0">
                <a:latin typeface="Georgia" panose="02040502050405020303" pitchFamily="18" charset="0"/>
              </a:rPr>
              <a:t> банк і </a:t>
            </a:r>
            <a:r>
              <a:rPr lang="ru-RU" sz="2400" dirty="0" err="1" smtClean="0">
                <a:latin typeface="Georgia" panose="02040502050405020303" pitchFamily="18" charset="0"/>
              </a:rPr>
              <a:t>чотири</a:t>
            </a:r>
            <a:r>
              <a:rPr lang="ru-RU" sz="2400" dirty="0" smtClean="0">
                <a:latin typeface="Georgia" panose="02040502050405020303" pitchFamily="18" charset="0"/>
              </a:rPr>
              <a:t> </a:t>
            </a:r>
            <a:r>
              <a:rPr lang="ru-RU" sz="2400" dirty="0" err="1" smtClean="0">
                <a:latin typeface="Georgia" panose="02040502050405020303" pitchFamily="18" charset="0"/>
              </a:rPr>
              <a:t>найбільших</a:t>
            </a:r>
            <a:r>
              <a:rPr lang="ru-RU" sz="2400" dirty="0" smtClean="0">
                <a:latin typeface="Georgia" panose="02040502050405020303" pitchFamily="18" charset="0"/>
              </a:rPr>
              <a:t> </a:t>
            </a:r>
            <a:r>
              <a:rPr lang="ru-RU" sz="2400" dirty="0" err="1" smtClean="0">
                <a:latin typeface="Georgia" panose="02040502050405020303" pitchFamily="18" charset="0"/>
              </a:rPr>
              <a:t>кредитних</a:t>
            </a:r>
            <a:r>
              <a:rPr lang="ru-RU" sz="2400" dirty="0" smtClean="0">
                <a:latin typeface="Georgia" panose="02040502050405020303" pitchFamily="18" charset="0"/>
              </a:rPr>
              <a:t> банки. </a:t>
            </a:r>
            <a:r>
              <a:rPr lang="ru-RU" sz="2400" dirty="0" err="1" smtClean="0">
                <a:latin typeface="Georgia" panose="02040502050405020303" pitchFamily="18" charset="0"/>
              </a:rPr>
              <a:t>Збільшувалась</a:t>
            </a:r>
            <a:r>
              <a:rPr lang="ru-RU" sz="2400" dirty="0" smtClean="0">
                <a:latin typeface="Georgia" panose="02040502050405020303" pitchFamily="18" charset="0"/>
              </a:rPr>
              <a:t> зарплата </a:t>
            </a:r>
            <a:r>
              <a:rPr lang="ru-RU" sz="2400" dirty="0" err="1" smtClean="0">
                <a:latin typeface="Georgia" panose="02040502050405020303" pitchFamily="18" charset="0"/>
              </a:rPr>
              <a:t>робітникам</a:t>
            </a:r>
            <a:r>
              <a:rPr lang="ru-RU" sz="2400" dirty="0" smtClean="0">
                <a:latin typeface="Georgia" panose="02040502050405020303" pitchFamily="18" charset="0"/>
              </a:rPr>
              <a:t> і </a:t>
            </a:r>
            <a:r>
              <a:rPr lang="ru-RU" sz="2400" dirty="0" err="1" smtClean="0">
                <a:latin typeface="Georgia" panose="02040502050405020303" pitchFamily="18" charset="0"/>
              </a:rPr>
              <a:t>службовцям</a:t>
            </a:r>
            <a:r>
              <a:rPr lang="ru-RU" sz="2400" dirty="0" smtClean="0">
                <a:latin typeface="Georgia" panose="02040502050405020303" pitchFamily="18" charset="0"/>
              </a:rPr>
              <a:t>, </a:t>
            </a:r>
            <a:r>
              <a:rPr lang="ru-RU" sz="2400" dirty="0" err="1" smtClean="0">
                <a:latin typeface="Georgia" panose="02040502050405020303" pitchFamily="18" charset="0"/>
              </a:rPr>
              <a:t>пенсії</a:t>
            </a:r>
            <a:r>
              <a:rPr lang="ru-RU" sz="2400" dirty="0" smtClean="0">
                <a:latin typeface="Georgia" panose="02040502050405020303" pitchFamily="18" charset="0"/>
              </a:rPr>
              <a:t> ветеранам </a:t>
            </a:r>
            <a:r>
              <a:rPr lang="ru-RU" sz="2400" dirty="0" err="1" smtClean="0">
                <a:latin typeface="Georgia" panose="02040502050405020303" pitchFamily="18" charset="0"/>
              </a:rPr>
              <a:t>війни</a:t>
            </a:r>
            <a:r>
              <a:rPr lang="ru-RU" sz="2400" dirty="0" smtClean="0">
                <a:latin typeface="Georgia" panose="02040502050405020303" pitchFamily="18" charset="0"/>
              </a:rPr>
              <a:t>, </a:t>
            </a:r>
            <a:r>
              <a:rPr lang="ru-RU" sz="2400" dirty="0" err="1" smtClean="0">
                <a:latin typeface="Georgia" panose="02040502050405020303" pitchFamily="18" charset="0"/>
              </a:rPr>
              <a:t>скасовувалися</a:t>
            </a:r>
            <a:r>
              <a:rPr lang="ru-RU" sz="2400" dirty="0" smtClean="0">
                <a:latin typeface="Georgia" panose="02040502050405020303" pitchFamily="18" charset="0"/>
              </a:rPr>
              <a:t> </a:t>
            </a:r>
            <a:r>
              <a:rPr lang="ru-RU" sz="2400" dirty="0" err="1" smtClean="0">
                <a:latin typeface="Georgia" panose="02040502050405020303" pitchFamily="18" charset="0"/>
              </a:rPr>
              <a:t>податки</a:t>
            </a:r>
            <a:r>
              <a:rPr lang="ru-RU" sz="2400" dirty="0" smtClean="0">
                <a:latin typeface="Georgia" panose="02040502050405020303" pitchFamily="18" charset="0"/>
              </a:rPr>
              <a:t> на зарплату </a:t>
            </a:r>
            <a:r>
              <a:rPr lang="ru-RU" sz="2400" dirty="0" err="1" smtClean="0">
                <a:latin typeface="Georgia" panose="02040502050405020303" pitchFamily="18" charset="0"/>
              </a:rPr>
              <a:t>малооплачуваних</a:t>
            </a:r>
            <a:r>
              <a:rPr lang="ru-RU" sz="2400" dirty="0" smtClean="0">
                <a:latin typeface="Georgia" panose="02040502050405020303" pitchFamily="18" charset="0"/>
              </a:rPr>
              <a:t> </a:t>
            </a:r>
            <a:r>
              <a:rPr lang="ru-RU" sz="2400" dirty="0" err="1" smtClean="0">
                <a:latin typeface="Georgia" panose="02040502050405020303" pitchFamily="18" charset="0"/>
              </a:rPr>
              <a:t>робітників</a:t>
            </a:r>
            <a:r>
              <a:rPr lang="ru-RU" sz="2400" dirty="0" smtClean="0">
                <a:latin typeface="Georgia" panose="02040502050405020303" pitchFamily="18" charset="0"/>
              </a:rPr>
              <a:t>. </a:t>
            </a:r>
            <a:endParaRPr lang="ru-RU" sz="2400" dirty="0">
              <a:latin typeface="Georgia" panose="02040502050405020303" pitchFamily="18" charset="0"/>
            </a:endParaRPr>
          </a:p>
        </p:txBody>
      </p:sp>
      <p:pic>
        <p:nvPicPr>
          <p:cNvPr id="6" name="Рисунок 5"/>
          <p:cNvPicPr>
            <a:picLocks noChangeAspect="1"/>
          </p:cNvPicPr>
          <p:nvPr/>
        </p:nvPicPr>
        <p:blipFill>
          <a:blip r:embed="rId3"/>
          <a:stretch>
            <a:fillRect/>
          </a:stretch>
        </p:blipFill>
        <p:spPr>
          <a:xfrm rot="205224">
            <a:off x="7461941" y="1310562"/>
            <a:ext cx="4361363" cy="4937392"/>
          </a:xfrm>
          <a:prstGeom prst="rect">
            <a:avLst/>
          </a:prstGeom>
        </p:spPr>
      </p:pic>
    </p:spTree>
    <p:extLst>
      <p:ext uri="{BB962C8B-B14F-4D97-AF65-F5344CB8AC3E}">
        <p14:creationId xmlns:p14="http://schemas.microsoft.com/office/powerpoint/2010/main" val="111200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113080" y="1872426"/>
            <a:ext cx="11951594" cy="2308324"/>
          </a:xfrm>
          <a:prstGeom prst="rect">
            <a:avLst/>
          </a:prstGeom>
        </p:spPr>
        <p:txBody>
          <a:bodyPr wrap="square">
            <a:spAutoFit/>
          </a:bodyPr>
          <a:lstStyle/>
          <a:p>
            <a:r>
              <a:rPr lang="uk-UA" sz="2400" dirty="0" smtClean="0">
                <a:latin typeface="Georgia" panose="02040502050405020303" pitchFamily="18" charset="0"/>
              </a:rPr>
              <a:t>У квітні 1947 р. з ініціативи де Голля виникла нова партія “Об’єднання французького народу” ( РПФ ). Генерал кинув виклик Четвертій республіці, вирішив стати на шлях відкритої боротьби за втілення в життя своїх ідей. РПФ не мало програми – її заміняли “ударні ідеї”. Головна полягала у </a:t>
            </a:r>
            <a:r>
              <a:rPr lang="uk-UA" sz="2400" dirty="0" err="1" smtClean="0">
                <a:latin typeface="Georgia" panose="02040502050405020303" pitchFamily="18" charset="0"/>
              </a:rPr>
              <a:t>вимозі</a:t>
            </a:r>
            <a:r>
              <a:rPr lang="uk-UA" sz="2400" dirty="0" smtClean="0">
                <a:latin typeface="Georgia" panose="02040502050405020303" pitchFamily="18" charset="0"/>
              </a:rPr>
              <a:t> скасування конституції 1946 р. і встановленні сильної, незалежної від партій виконавчої влади країни.</a:t>
            </a:r>
            <a:endParaRPr lang="uk-UA" sz="2400" dirty="0">
              <a:latin typeface="Georgia" panose="02040502050405020303" pitchFamily="18" charset="0"/>
            </a:endParaRPr>
          </a:p>
        </p:txBody>
      </p:sp>
      <p:sp>
        <p:nvSpPr>
          <p:cNvPr id="7" name="Прямоугольник 6"/>
          <p:cNvSpPr/>
          <p:nvPr/>
        </p:nvSpPr>
        <p:spPr>
          <a:xfrm>
            <a:off x="2964461" y="270456"/>
            <a:ext cx="5928226" cy="840230"/>
          </a:xfrm>
          <a:prstGeom prst="rect">
            <a:avLst/>
          </a:prstGeom>
        </p:spPr>
        <p:txBody>
          <a:bodyPr wrap="none">
            <a:spAutoFit/>
          </a:bodyPr>
          <a:lstStyle/>
          <a:p>
            <a:pPr lvl="0" algn="ctr">
              <a:lnSpc>
                <a:spcPct val="90000"/>
              </a:lnSpc>
              <a:spcBef>
                <a:spcPts val="1000"/>
              </a:spcBef>
            </a:pPr>
            <a:r>
              <a:rPr lang="uk-UA" sz="5400" dirty="0">
                <a:solidFill>
                  <a:srgbClr val="002060"/>
                </a:solidFill>
                <a:latin typeface="Garamond" panose="02020404030301010803" pitchFamily="18" charset="0"/>
              </a:rPr>
              <a:t>Внутрішня політика</a:t>
            </a:r>
            <a:endParaRPr lang="uk-UA" sz="54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27773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194646" y="975795"/>
            <a:ext cx="11788462" cy="3785652"/>
          </a:xfrm>
          <a:prstGeom prst="rect">
            <a:avLst/>
          </a:prstGeom>
        </p:spPr>
        <p:txBody>
          <a:bodyPr wrap="square">
            <a:spAutoFit/>
          </a:bodyPr>
          <a:lstStyle/>
          <a:p>
            <a:r>
              <a:rPr lang="ru-RU" sz="2400" dirty="0" smtClean="0">
                <a:latin typeface="Georgia" panose="02040502050405020303" pitchFamily="18" charset="0"/>
              </a:rPr>
              <a:t>Нова </a:t>
            </a:r>
            <a:r>
              <a:rPr lang="ru-RU" sz="2400" dirty="0" err="1" smtClean="0">
                <a:latin typeface="Georgia" panose="02040502050405020303" pitchFamily="18" charset="0"/>
              </a:rPr>
              <a:t>конституція</a:t>
            </a:r>
            <a:r>
              <a:rPr lang="ru-RU" sz="2400" dirty="0" smtClean="0">
                <a:latin typeface="Georgia" panose="02040502050405020303" pitchFamily="18" charset="0"/>
              </a:rPr>
              <a:t> </a:t>
            </a:r>
            <a:r>
              <a:rPr lang="ru-RU" sz="2400" dirty="0" err="1" smtClean="0">
                <a:latin typeface="Georgia" panose="02040502050405020303" pitchFamily="18" charset="0"/>
              </a:rPr>
              <a:t>Франції</a:t>
            </a:r>
            <a:r>
              <a:rPr lang="ru-RU" sz="2400" dirty="0" smtClean="0">
                <a:latin typeface="Georgia" panose="02040502050405020303" pitchFamily="18" charset="0"/>
              </a:rPr>
              <a:t>, </a:t>
            </a:r>
            <a:r>
              <a:rPr lang="ru-RU" sz="2400" dirty="0" err="1" smtClean="0">
                <a:latin typeface="Georgia" panose="02040502050405020303" pitchFamily="18" charset="0"/>
              </a:rPr>
              <a:t>прийнята</a:t>
            </a:r>
            <a:r>
              <a:rPr lang="ru-RU" sz="2400" dirty="0" smtClean="0">
                <a:latin typeface="Georgia" panose="02040502050405020303" pitchFamily="18" charset="0"/>
              </a:rPr>
              <a:t> 28 </a:t>
            </a:r>
            <a:r>
              <a:rPr lang="ru-RU" sz="2400" dirty="0" err="1" smtClean="0">
                <a:latin typeface="Georgia" panose="02040502050405020303" pitchFamily="18" charset="0"/>
              </a:rPr>
              <a:t>вересня</a:t>
            </a:r>
            <a:r>
              <a:rPr lang="ru-RU" sz="2400" dirty="0" smtClean="0">
                <a:latin typeface="Georgia" panose="02040502050405020303" pitchFamily="18" charset="0"/>
              </a:rPr>
              <a:t> 1958 р., </a:t>
            </a:r>
            <a:r>
              <a:rPr lang="ru-RU" sz="2400" dirty="0" err="1" smtClean="0">
                <a:latin typeface="Georgia" panose="02040502050405020303" pitchFamily="18" charset="0"/>
              </a:rPr>
              <a:t>значно</a:t>
            </a:r>
            <a:r>
              <a:rPr lang="ru-RU" sz="2400" dirty="0" smtClean="0">
                <a:latin typeface="Georgia" panose="02040502050405020303" pitchFamily="18" charset="0"/>
              </a:rPr>
              <a:t> </a:t>
            </a:r>
            <a:r>
              <a:rPr lang="ru-RU" sz="2400" dirty="0" err="1" smtClean="0">
                <a:latin typeface="Georgia" panose="02040502050405020303" pitchFamily="18" charset="0"/>
              </a:rPr>
              <a:t>звузила</a:t>
            </a:r>
            <a:r>
              <a:rPr lang="ru-RU" sz="2400" dirty="0" smtClean="0">
                <a:latin typeface="Georgia" panose="02040502050405020303" pitchFamily="18" charset="0"/>
              </a:rPr>
              <a:t> </a:t>
            </a:r>
            <a:r>
              <a:rPr lang="ru-RU" sz="2400" dirty="0" err="1" smtClean="0">
                <a:latin typeface="Georgia" panose="02040502050405020303" pitchFamily="18" charset="0"/>
              </a:rPr>
              <a:t>повноваження</a:t>
            </a:r>
            <a:r>
              <a:rPr lang="ru-RU" sz="2400" dirty="0" smtClean="0">
                <a:latin typeface="Georgia" panose="02040502050405020303" pitchFamily="18" charset="0"/>
              </a:rPr>
              <a:t> парламенту і </a:t>
            </a:r>
            <a:r>
              <a:rPr lang="ru-RU" sz="2400" dirty="0" err="1" smtClean="0">
                <a:latin typeface="Georgia" panose="02040502050405020303" pitchFamily="18" charset="0"/>
              </a:rPr>
              <a:t>значно</a:t>
            </a:r>
            <a:r>
              <a:rPr lang="ru-RU" sz="2400" dirty="0" smtClean="0">
                <a:latin typeface="Georgia" panose="02040502050405020303" pitchFamily="18" charset="0"/>
              </a:rPr>
              <a:t> </a:t>
            </a:r>
            <a:r>
              <a:rPr lang="ru-RU" sz="2400" dirty="0" err="1" smtClean="0">
                <a:latin typeface="Georgia" panose="02040502050405020303" pitchFamily="18" charset="0"/>
              </a:rPr>
              <a:t>розширила</a:t>
            </a:r>
            <a:r>
              <a:rPr lang="ru-RU" sz="2400" dirty="0" smtClean="0">
                <a:latin typeface="Georgia" panose="02040502050405020303" pitchFamily="18" charset="0"/>
              </a:rPr>
              <a:t> права президента. Глава </a:t>
            </a:r>
            <a:r>
              <a:rPr lang="ru-RU" sz="2400" dirty="0" err="1" smtClean="0">
                <a:latin typeface="Georgia" panose="02040502050405020303" pitchFamily="18" charset="0"/>
              </a:rPr>
              <a:t>держави</a:t>
            </a:r>
            <a:r>
              <a:rPr lang="ru-RU" sz="2400" dirty="0" smtClean="0">
                <a:latin typeface="Georgia" panose="02040502050405020303" pitchFamily="18" charset="0"/>
              </a:rPr>
              <a:t> практично одержав </a:t>
            </a:r>
            <a:r>
              <a:rPr lang="ru-RU" sz="2400" dirty="0" err="1" smtClean="0">
                <a:latin typeface="Georgia" panose="02040502050405020303" pitchFamily="18" charset="0"/>
              </a:rPr>
              <a:t>можливість</a:t>
            </a:r>
            <a:r>
              <a:rPr lang="ru-RU" sz="2400" dirty="0" smtClean="0">
                <a:latin typeface="Georgia" panose="02040502050405020303" pitchFamily="18" charset="0"/>
              </a:rPr>
              <a:t> </a:t>
            </a:r>
            <a:r>
              <a:rPr lang="ru-RU" sz="2400" dirty="0" err="1" smtClean="0">
                <a:latin typeface="Georgia" panose="02040502050405020303" pitchFamily="18" charset="0"/>
              </a:rPr>
              <a:t>одноосібно</a:t>
            </a:r>
            <a:r>
              <a:rPr lang="ru-RU" sz="2400" dirty="0" smtClean="0">
                <a:latin typeface="Georgia" panose="02040502050405020303" pitchFamily="18" charset="0"/>
              </a:rPr>
              <a:t> </a:t>
            </a:r>
            <a:r>
              <a:rPr lang="ru-RU" sz="2400" dirty="0" err="1" smtClean="0">
                <a:latin typeface="Georgia" panose="02040502050405020303" pitchFamily="18" charset="0"/>
              </a:rPr>
              <a:t>визначати</a:t>
            </a:r>
            <a:r>
              <a:rPr lang="ru-RU" sz="2400" dirty="0" smtClean="0">
                <a:latin typeface="Georgia" panose="02040502050405020303" pitchFamily="18" charset="0"/>
              </a:rPr>
              <a:t> </a:t>
            </a:r>
            <a:r>
              <a:rPr lang="ru-RU" sz="2400" dirty="0" err="1" smtClean="0">
                <a:latin typeface="Georgia" panose="02040502050405020303" pitchFamily="18" charset="0"/>
              </a:rPr>
              <a:t>внутрішню</a:t>
            </a:r>
            <a:r>
              <a:rPr lang="ru-RU" sz="2400" dirty="0" smtClean="0">
                <a:latin typeface="Georgia" panose="02040502050405020303" pitchFamily="18" charset="0"/>
              </a:rPr>
              <a:t> і </a:t>
            </a:r>
            <a:r>
              <a:rPr lang="ru-RU" sz="2400" dirty="0" err="1" smtClean="0">
                <a:latin typeface="Georgia" panose="02040502050405020303" pitchFamily="18" charset="0"/>
              </a:rPr>
              <a:t>зовнішню</a:t>
            </a:r>
            <a:r>
              <a:rPr lang="ru-RU" sz="2400" dirty="0" smtClean="0">
                <a:latin typeface="Georgia" panose="02040502050405020303" pitchFamily="18" charset="0"/>
              </a:rPr>
              <a:t> </a:t>
            </a:r>
            <a:r>
              <a:rPr lang="ru-RU" sz="2400" dirty="0" err="1" smtClean="0">
                <a:latin typeface="Georgia" panose="02040502050405020303" pitchFamily="18" charset="0"/>
              </a:rPr>
              <a:t>політику</a:t>
            </a:r>
            <a:r>
              <a:rPr lang="ru-RU" sz="2400" dirty="0" smtClean="0">
                <a:latin typeface="Georgia" panose="02040502050405020303" pitchFamily="18" charset="0"/>
              </a:rPr>
              <a:t> </a:t>
            </a:r>
            <a:r>
              <a:rPr lang="ru-RU" sz="2400" dirty="0" err="1" smtClean="0">
                <a:latin typeface="Georgia" panose="02040502050405020303" pitchFamily="18" charset="0"/>
              </a:rPr>
              <a:t>країни</a:t>
            </a:r>
            <a:r>
              <a:rPr lang="ru-RU" sz="2400" dirty="0" smtClean="0">
                <a:latin typeface="Georgia" panose="02040502050405020303" pitchFamily="18" charset="0"/>
              </a:rPr>
              <a:t>. 21 </a:t>
            </a:r>
            <a:r>
              <a:rPr lang="ru-RU" sz="2400" dirty="0" err="1" smtClean="0">
                <a:latin typeface="Georgia" panose="02040502050405020303" pitchFamily="18" charset="0"/>
              </a:rPr>
              <a:t>грудня</a:t>
            </a:r>
            <a:r>
              <a:rPr lang="ru-RU" sz="2400" dirty="0" smtClean="0">
                <a:latin typeface="Georgia" panose="02040502050405020303" pitchFamily="18" charset="0"/>
              </a:rPr>
              <a:t> 1958 р. президентом </a:t>
            </a:r>
            <a:r>
              <a:rPr lang="ru-RU" sz="2400" dirty="0" err="1" smtClean="0">
                <a:latin typeface="Georgia" panose="02040502050405020303" pitchFamily="18" charset="0"/>
              </a:rPr>
              <a:t>Французької</a:t>
            </a:r>
            <a:r>
              <a:rPr lang="ru-RU" sz="2400" dirty="0" smtClean="0">
                <a:latin typeface="Georgia" panose="02040502050405020303" pitchFamily="18" charset="0"/>
              </a:rPr>
              <a:t> </a:t>
            </a:r>
            <a:r>
              <a:rPr lang="ru-RU" sz="2400" dirty="0" err="1" smtClean="0">
                <a:latin typeface="Georgia" panose="02040502050405020303" pitchFamily="18" charset="0"/>
              </a:rPr>
              <a:t>республіки</a:t>
            </a:r>
            <a:r>
              <a:rPr lang="ru-RU" sz="2400" dirty="0" smtClean="0">
                <a:latin typeface="Georgia" panose="02040502050405020303" pitchFamily="18" charset="0"/>
              </a:rPr>
              <a:t> </a:t>
            </a:r>
            <a:r>
              <a:rPr lang="ru-RU" sz="2400" dirty="0" err="1" smtClean="0">
                <a:latin typeface="Georgia" panose="02040502050405020303" pitchFamily="18" charset="0"/>
              </a:rPr>
              <a:t>було</a:t>
            </a:r>
            <a:r>
              <a:rPr lang="ru-RU" sz="2400" dirty="0" smtClean="0">
                <a:latin typeface="Georgia" panose="02040502050405020303" pitchFamily="18" charset="0"/>
              </a:rPr>
              <a:t> </a:t>
            </a:r>
            <a:r>
              <a:rPr lang="ru-RU" sz="2400" dirty="0" err="1" smtClean="0">
                <a:latin typeface="Georgia" panose="02040502050405020303" pitchFamily="18" charset="0"/>
              </a:rPr>
              <a:t>обрано</a:t>
            </a:r>
            <a:r>
              <a:rPr lang="ru-RU" sz="2400" dirty="0" smtClean="0">
                <a:latin typeface="Georgia" panose="02040502050405020303" pitchFamily="18" charset="0"/>
              </a:rPr>
              <a:t> Шарля де Голля, </a:t>
            </a:r>
            <a:r>
              <a:rPr lang="ru-RU" sz="2400" dirty="0" err="1" smtClean="0">
                <a:latin typeface="Georgia" panose="02040502050405020303" pitchFamily="18" charset="0"/>
              </a:rPr>
              <a:t>прем’єр</a:t>
            </a:r>
            <a:r>
              <a:rPr lang="ru-RU" sz="2400" dirty="0" smtClean="0">
                <a:latin typeface="Georgia" panose="02040502050405020303" pitchFamily="18" charset="0"/>
              </a:rPr>
              <a:t> - </a:t>
            </a:r>
            <a:r>
              <a:rPr lang="ru-RU" sz="2400" dirty="0" err="1" smtClean="0">
                <a:latin typeface="Georgia" panose="02040502050405020303" pitchFamily="18" charset="0"/>
              </a:rPr>
              <a:t>міністром</a:t>
            </a:r>
            <a:r>
              <a:rPr lang="ru-RU" sz="2400" dirty="0" smtClean="0">
                <a:latin typeface="Georgia" panose="02040502050405020303" pitchFamily="18" charset="0"/>
              </a:rPr>
              <a:t> став </a:t>
            </a:r>
            <a:r>
              <a:rPr lang="ru-RU" sz="2400" dirty="0" err="1" smtClean="0">
                <a:latin typeface="Georgia" panose="02040502050405020303" pitchFamily="18" charset="0"/>
              </a:rPr>
              <a:t>М.Дебре</a:t>
            </a:r>
            <a:r>
              <a:rPr lang="ru-RU" sz="2400" dirty="0" smtClean="0">
                <a:latin typeface="Georgia" panose="02040502050405020303" pitchFamily="18" charset="0"/>
              </a:rPr>
              <a:t> ( 1959-1962 </a:t>
            </a:r>
            <a:r>
              <a:rPr lang="ru-RU" sz="2400" dirty="0" err="1" smtClean="0">
                <a:latin typeface="Georgia" panose="02040502050405020303" pitchFamily="18" charset="0"/>
              </a:rPr>
              <a:t>рр</a:t>
            </a:r>
            <a:r>
              <a:rPr lang="ru-RU" sz="2400" dirty="0" smtClean="0">
                <a:latin typeface="Georgia" panose="02040502050405020303" pitchFamily="18" charset="0"/>
              </a:rPr>
              <a:t>.).</a:t>
            </a:r>
          </a:p>
          <a:p>
            <a:endParaRPr lang="ru-RU" sz="2400" dirty="0" smtClean="0">
              <a:latin typeface="Georgia" panose="02040502050405020303" pitchFamily="18" charset="0"/>
            </a:endParaRPr>
          </a:p>
          <a:p>
            <a:r>
              <a:rPr lang="ru-RU" sz="2400" dirty="0" smtClean="0">
                <a:latin typeface="Georgia" panose="02040502050405020303" pitchFamily="18" charset="0"/>
              </a:rPr>
              <a:t> Режим </a:t>
            </a:r>
            <a:r>
              <a:rPr lang="ru-RU" sz="2400" dirty="0" err="1" smtClean="0">
                <a:latin typeface="Georgia" panose="02040502050405020303" pitchFamily="18" charset="0"/>
              </a:rPr>
              <a:t>П’ятої</a:t>
            </a:r>
            <a:r>
              <a:rPr lang="ru-RU" sz="2400" dirty="0" smtClean="0">
                <a:latin typeface="Georgia" panose="02040502050405020303" pitchFamily="18" charset="0"/>
              </a:rPr>
              <a:t> </a:t>
            </a:r>
            <a:r>
              <a:rPr lang="ru-RU" sz="2400" dirty="0" err="1" smtClean="0">
                <a:latin typeface="Georgia" panose="02040502050405020303" pitchFamily="18" charset="0"/>
              </a:rPr>
              <a:t>республіки</a:t>
            </a:r>
            <a:r>
              <a:rPr lang="ru-RU" sz="2400" dirty="0" smtClean="0">
                <a:latin typeface="Georgia" panose="02040502050405020303" pitchFamily="18" charset="0"/>
              </a:rPr>
              <a:t> </a:t>
            </a:r>
            <a:r>
              <a:rPr lang="ru-RU" sz="2400" dirty="0" err="1" smtClean="0">
                <a:latin typeface="Georgia" panose="02040502050405020303" pitchFamily="18" charset="0"/>
              </a:rPr>
              <a:t>вирізнявся</a:t>
            </a:r>
            <a:r>
              <a:rPr lang="ru-RU" sz="2400" dirty="0" smtClean="0">
                <a:latin typeface="Georgia" panose="02040502050405020303" pitchFamily="18" charset="0"/>
              </a:rPr>
              <a:t> </a:t>
            </a:r>
            <a:r>
              <a:rPr lang="ru-RU" sz="2400" dirty="0" err="1" smtClean="0">
                <a:latin typeface="Georgia" panose="02040502050405020303" pitchFamily="18" charset="0"/>
              </a:rPr>
              <a:t>посиленням</a:t>
            </a:r>
            <a:r>
              <a:rPr lang="ru-RU" sz="2400" dirty="0" smtClean="0">
                <a:latin typeface="Georgia" panose="02040502050405020303" pitchFamily="18" charset="0"/>
              </a:rPr>
              <a:t> </a:t>
            </a:r>
            <a:r>
              <a:rPr lang="ru-RU" sz="2400" dirty="0" err="1" smtClean="0">
                <a:latin typeface="Georgia" panose="02040502050405020303" pitchFamily="18" charset="0"/>
              </a:rPr>
              <a:t>втручання</a:t>
            </a:r>
            <a:r>
              <a:rPr lang="ru-RU" sz="2400" dirty="0" smtClean="0">
                <a:latin typeface="Georgia" panose="02040502050405020303" pitchFamily="18" charset="0"/>
              </a:rPr>
              <a:t> </a:t>
            </a:r>
            <a:r>
              <a:rPr lang="ru-RU" sz="2400" dirty="0" err="1" smtClean="0">
                <a:latin typeface="Georgia" panose="02040502050405020303" pitchFamily="18" charset="0"/>
              </a:rPr>
              <a:t>держави</a:t>
            </a:r>
            <a:r>
              <a:rPr lang="ru-RU" sz="2400" dirty="0" smtClean="0">
                <a:latin typeface="Georgia" panose="02040502050405020303" pitchFamily="18" charset="0"/>
              </a:rPr>
              <a:t> в сферу </a:t>
            </a:r>
            <a:r>
              <a:rPr lang="ru-RU" sz="2400" dirty="0" err="1" smtClean="0">
                <a:latin typeface="Georgia" panose="02040502050405020303" pitchFamily="18" charset="0"/>
              </a:rPr>
              <a:t>економіки</a:t>
            </a:r>
            <a:r>
              <a:rPr lang="ru-RU" sz="2400" dirty="0" smtClean="0">
                <a:latin typeface="Georgia" panose="02040502050405020303" pitchFamily="18" charset="0"/>
              </a:rPr>
              <a:t> і </a:t>
            </a:r>
            <a:r>
              <a:rPr lang="ru-RU" sz="2400" dirty="0" err="1" smtClean="0">
                <a:latin typeface="Georgia" panose="02040502050405020303" pitchFamily="18" charset="0"/>
              </a:rPr>
              <a:t>соціальних</a:t>
            </a:r>
            <a:r>
              <a:rPr lang="ru-RU" sz="2400" dirty="0" smtClean="0">
                <a:latin typeface="Georgia" panose="02040502050405020303" pitchFamily="18" charset="0"/>
              </a:rPr>
              <a:t> </a:t>
            </a:r>
            <a:r>
              <a:rPr lang="ru-RU" sz="2400" dirty="0" err="1" smtClean="0">
                <a:latin typeface="Georgia" panose="02040502050405020303" pitchFamily="18" charset="0"/>
              </a:rPr>
              <a:t>відносин</a:t>
            </a:r>
            <a:r>
              <a:rPr lang="ru-RU" sz="2400" dirty="0" smtClean="0">
                <a:latin typeface="Georgia" panose="02040502050405020303" pitchFamily="18" charset="0"/>
              </a:rPr>
              <a:t>. У 60-ті роки практично </a:t>
            </a:r>
            <a:r>
              <a:rPr lang="ru-RU" sz="2400" dirty="0" err="1" smtClean="0">
                <a:latin typeface="Georgia" panose="02040502050405020303" pitchFamily="18" charset="0"/>
              </a:rPr>
              <a:t>зник</a:t>
            </a:r>
            <a:r>
              <a:rPr lang="ru-RU" sz="2400" dirty="0" smtClean="0">
                <a:latin typeface="Georgia" panose="02040502050405020303" pitchFamily="18" charset="0"/>
              </a:rPr>
              <a:t> </a:t>
            </a:r>
            <a:r>
              <a:rPr lang="ru-RU" sz="2400" dirty="0" err="1" smtClean="0">
                <a:latin typeface="Georgia" panose="02040502050405020303" pitchFamily="18" charset="0"/>
              </a:rPr>
              <a:t>зовнішньоторговельний</a:t>
            </a:r>
            <a:r>
              <a:rPr lang="ru-RU" sz="2400" dirty="0" smtClean="0">
                <a:latin typeface="Georgia" panose="02040502050405020303" pitchFamily="18" charset="0"/>
              </a:rPr>
              <a:t> </a:t>
            </a:r>
            <a:r>
              <a:rPr lang="ru-RU" sz="2400" dirty="0" err="1" smtClean="0">
                <a:latin typeface="Georgia" panose="02040502050405020303" pitchFamily="18" charset="0"/>
              </a:rPr>
              <a:t>дефіцит</a:t>
            </a:r>
            <a:r>
              <a:rPr lang="ru-RU" sz="2400" dirty="0" smtClean="0">
                <a:latin typeface="Georgia" panose="02040502050405020303" pitchFamily="18" charset="0"/>
              </a:rPr>
              <a:t>.</a:t>
            </a:r>
            <a:endParaRPr lang="ru-RU" sz="2400" dirty="0">
              <a:latin typeface="Georgia" panose="02040502050405020303" pitchFamily="18" charset="0"/>
            </a:endParaRPr>
          </a:p>
        </p:txBody>
      </p:sp>
      <p:sp>
        <p:nvSpPr>
          <p:cNvPr id="6" name="Прямоугольник 5"/>
          <p:cNvSpPr/>
          <p:nvPr/>
        </p:nvSpPr>
        <p:spPr>
          <a:xfrm>
            <a:off x="2809915" y="0"/>
            <a:ext cx="5928226" cy="840230"/>
          </a:xfrm>
          <a:prstGeom prst="rect">
            <a:avLst/>
          </a:prstGeom>
        </p:spPr>
        <p:txBody>
          <a:bodyPr wrap="none">
            <a:spAutoFit/>
          </a:bodyPr>
          <a:lstStyle/>
          <a:p>
            <a:pPr lvl="0" algn="ctr">
              <a:lnSpc>
                <a:spcPct val="90000"/>
              </a:lnSpc>
              <a:spcBef>
                <a:spcPts val="1000"/>
              </a:spcBef>
            </a:pPr>
            <a:r>
              <a:rPr lang="uk-UA" sz="5400" dirty="0">
                <a:solidFill>
                  <a:srgbClr val="002060"/>
                </a:solidFill>
                <a:latin typeface="Garamond" panose="02020404030301010803" pitchFamily="18" charset="0"/>
              </a:rPr>
              <a:t>Внутрішня політика</a:t>
            </a:r>
            <a:endParaRPr lang="uk-UA" sz="54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42568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243" y="0"/>
            <a:ext cx="12177757" cy="6858000"/>
          </a:xfrm>
          <a:prstGeom prst="rect">
            <a:avLst/>
          </a:prstGeom>
        </p:spPr>
      </p:pic>
      <p:sp>
        <p:nvSpPr>
          <p:cNvPr id="5" name="Прямоугольник 4"/>
          <p:cNvSpPr/>
          <p:nvPr/>
        </p:nvSpPr>
        <p:spPr>
          <a:xfrm>
            <a:off x="2974222" y="0"/>
            <a:ext cx="5599611" cy="847604"/>
          </a:xfrm>
          <a:prstGeom prst="rect">
            <a:avLst/>
          </a:prstGeom>
        </p:spPr>
        <p:txBody>
          <a:bodyPr wrap="none">
            <a:spAutoFit/>
          </a:bodyPr>
          <a:lstStyle/>
          <a:p>
            <a:pPr lvl="0" algn="ctr">
              <a:lnSpc>
                <a:spcPct val="90000"/>
              </a:lnSpc>
              <a:spcBef>
                <a:spcPts val="1000"/>
              </a:spcBef>
            </a:pPr>
            <a:r>
              <a:rPr lang="uk-UA" sz="5400" dirty="0" smtClean="0">
                <a:solidFill>
                  <a:srgbClr val="002060"/>
                </a:solidFill>
                <a:latin typeface="Garamond" panose="02020404030301010803" pitchFamily="18" charset="0"/>
              </a:rPr>
              <a:t>Зовнішня політика</a:t>
            </a:r>
            <a:endParaRPr lang="uk-UA" sz="5400" dirty="0">
              <a:solidFill>
                <a:srgbClr val="002060"/>
              </a:solidFill>
              <a:latin typeface="Garamond" panose="02020404030301010803" pitchFamily="18" charset="0"/>
            </a:endParaRPr>
          </a:p>
        </p:txBody>
      </p:sp>
      <p:sp>
        <p:nvSpPr>
          <p:cNvPr id="6" name="Прямоугольник 5"/>
          <p:cNvSpPr/>
          <p:nvPr/>
        </p:nvSpPr>
        <p:spPr>
          <a:xfrm>
            <a:off x="369193" y="1235022"/>
            <a:ext cx="7770255" cy="2246769"/>
          </a:xfrm>
          <a:prstGeom prst="rect">
            <a:avLst/>
          </a:prstGeom>
        </p:spPr>
        <p:txBody>
          <a:bodyPr wrap="square">
            <a:spAutoFit/>
          </a:bodyPr>
          <a:lstStyle/>
          <a:p>
            <a:r>
              <a:rPr lang="uk-UA" sz="2800" dirty="0" smtClean="0">
                <a:latin typeface="Georgia" panose="02040502050405020303" pitchFamily="18" charset="0"/>
              </a:rPr>
              <a:t>У зовнішній політиці де Голль мав на меті три основних завдання: </a:t>
            </a:r>
          </a:p>
          <a:p>
            <a:pPr marL="457200" indent="-457200">
              <a:buFont typeface="Arial" panose="020B0604020202020204" pitchFamily="34" charset="0"/>
              <a:buChar char="•"/>
            </a:pPr>
            <a:r>
              <a:rPr lang="uk-UA" sz="2800" dirty="0" smtClean="0">
                <a:latin typeface="Georgia" panose="02040502050405020303" pitchFamily="18" charset="0"/>
              </a:rPr>
              <a:t>відродити велич Франції,</a:t>
            </a:r>
          </a:p>
          <a:p>
            <a:pPr marL="457200" indent="-457200">
              <a:buFont typeface="Arial" panose="020B0604020202020204" pitchFamily="34" charset="0"/>
              <a:buChar char="•"/>
            </a:pPr>
            <a:r>
              <a:rPr lang="uk-UA" sz="2800" dirty="0" smtClean="0">
                <a:latin typeface="Georgia" panose="02040502050405020303" pitchFamily="18" charset="0"/>
              </a:rPr>
              <a:t> зміцнити її незалежність і самостійність, </a:t>
            </a:r>
          </a:p>
          <a:p>
            <a:pPr marL="457200" indent="-457200">
              <a:buFont typeface="Arial" panose="020B0604020202020204" pitchFamily="34" charset="0"/>
              <a:buChar char="•"/>
            </a:pPr>
            <a:r>
              <a:rPr lang="uk-UA" sz="2800" dirty="0" smtClean="0">
                <a:latin typeface="Georgia" panose="02040502050405020303" pitchFamily="18" charset="0"/>
              </a:rPr>
              <a:t>послабити вплив США в Європі. </a:t>
            </a:r>
            <a:endParaRPr lang="uk-UA" sz="2800" dirty="0">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6370772" y="3229981"/>
            <a:ext cx="5821228" cy="3628019"/>
          </a:xfrm>
          <a:prstGeom prst="rect">
            <a:avLst/>
          </a:prstGeom>
        </p:spPr>
      </p:pic>
    </p:spTree>
    <p:extLst>
      <p:ext uri="{BB962C8B-B14F-4D97-AF65-F5344CB8AC3E}">
        <p14:creationId xmlns:p14="http://schemas.microsoft.com/office/powerpoint/2010/main" val="249886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2974222" y="0"/>
            <a:ext cx="5599611" cy="847604"/>
          </a:xfrm>
          <a:prstGeom prst="rect">
            <a:avLst/>
          </a:prstGeom>
        </p:spPr>
        <p:txBody>
          <a:bodyPr wrap="none">
            <a:spAutoFit/>
          </a:bodyPr>
          <a:lstStyle/>
          <a:p>
            <a:pPr lvl="0" algn="ctr">
              <a:lnSpc>
                <a:spcPct val="90000"/>
              </a:lnSpc>
              <a:spcBef>
                <a:spcPts val="1000"/>
              </a:spcBef>
            </a:pPr>
            <a:r>
              <a:rPr lang="uk-UA" sz="5400" dirty="0" smtClean="0">
                <a:solidFill>
                  <a:srgbClr val="002060"/>
                </a:solidFill>
                <a:latin typeface="Garamond" panose="02020404030301010803" pitchFamily="18" charset="0"/>
              </a:rPr>
              <a:t>Зовнішня політика</a:t>
            </a:r>
            <a:endParaRPr lang="uk-UA" sz="5400" dirty="0">
              <a:solidFill>
                <a:srgbClr val="002060"/>
              </a:solidFill>
              <a:latin typeface="Garamond" panose="02020404030301010803" pitchFamily="18" charset="0"/>
            </a:endParaRPr>
          </a:p>
        </p:txBody>
      </p:sp>
      <p:sp>
        <p:nvSpPr>
          <p:cNvPr id="6" name="Прямоугольник 5"/>
          <p:cNvSpPr/>
          <p:nvPr/>
        </p:nvSpPr>
        <p:spPr>
          <a:xfrm>
            <a:off x="394952" y="847604"/>
            <a:ext cx="11797048" cy="5693866"/>
          </a:xfrm>
          <a:prstGeom prst="rect">
            <a:avLst/>
          </a:prstGeom>
        </p:spPr>
        <p:txBody>
          <a:bodyPr wrap="square">
            <a:spAutoFit/>
          </a:bodyPr>
          <a:lstStyle/>
          <a:p>
            <a:r>
              <a:rPr lang="uk-UA" sz="2800" dirty="0" smtClean="0">
                <a:latin typeface="Georgia" panose="02040502050405020303" pitchFamily="18" charset="0"/>
              </a:rPr>
              <a:t>Негативно ставлячись до комуністичного режиму, він пішов на зближення із СРСР, що створив противагу США.                                      1966 р. президент заявив про вихід Франції з військової організації НАТО при збереженні участі в політичних структурах Південно – Атлантичного блоку. Де Голль приділяв першорядну увагу модернізації збройних сил, їхньому оснащенню сучасною зброєю. Франція створила атомну бомбу, атомні підводні човни, балістичні ракети. Президент заперечував проти перетворення ЄЕС на національну організацію й наполягав на створенні “Європи </a:t>
            </a:r>
            <a:r>
              <a:rPr lang="uk-UA" sz="2800" dirty="0" err="1" smtClean="0">
                <a:latin typeface="Georgia" panose="02040502050405020303" pitchFamily="18" charset="0"/>
              </a:rPr>
              <a:t>батьківщин</a:t>
            </a:r>
            <a:r>
              <a:rPr lang="uk-UA" sz="2800" dirty="0" smtClean="0">
                <a:latin typeface="Georgia" panose="02040502050405020303" pitchFamily="18" charset="0"/>
              </a:rPr>
              <a:t>”, виступав проти приєднання до ЄЕС Великої Британії, вважаючи її провідником впливу США в Європі. Здійснюючи курс на зближення з ФРН, він залишався принциповим і послідовним противником неофашистських і </a:t>
            </a:r>
            <a:r>
              <a:rPr lang="uk-UA" sz="2800" dirty="0" err="1" smtClean="0">
                <a:latin typeface="Georgia" panose="02040502050405020303" pitchFamily="18" charset="0"/>
              </a:rPr>
              <a:t>реванфашистських</a:t>
            </a:r>
            <a:r>
              <a:rPr lang="uk-UA" sz="2800" dirty="0" smtClean="0">
                <a:latin typeface="Georgia" panose="02040502050405020303" pitchFamily="18" charset="0"/>
              </a:rPr>
              <a:t> тенденцій.</a:t>
            </a:r>
            <a:endParaRPr lang="uk-UA" sz="2800" dirty="0">
              <a:latin typeface="Georgia" panose="02040502050405020303" pitchFamily="18" charset="0"/>
            </a:endParaRPr>
          </a:p>
        </p:txBody>
      </p:sp>
    </p:spTree>
    <p:extLst>
      <p:ext uri="{BB962C8B-B14F-4D97-AF65-F5344CB8AC3E}">
        <p14:creationId xmlns:p14="http://schemas.microsoft.com/office/powerpoint/2010/main" val="59164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150255" y="373486"/>
            <a:ext cx="6611154" cy="6093976"/>
          </a:xfrm>
          <a:prstGeom prst="rect">
            <a:avLst/>
          </a:prstGeom>
        </p:spPr>
        <p:txBody>
          <a:bodyPr wrap="square">
            <a:spAutoFit/>
          </a:bodyPr>
          <a:lstStyle/>
          <a:p>
            <a:r>
              <a:rPr lang="uk-UA" sz="2600" dirty="0" smtClean="0">
                <a:latin typeface="Georgia" panose="02040502050405020303" pitchFamily="18" charset="0"/>
              </a:rPr>
              <a:t>Уряд де Голля розробив нову Конституцію, що діє в країні і зараз. Союз за нову республіку став основною опорою президента і уряду. Його поява на політичній арені Франції ще більше зміцнила встановлену де Голлем республіку президентського типу. </a:t>
            </a:r>
          </a:p>
          <a:p>
            <a:r>
              <a:rPr lang="uk-UA" sz="2600" dirty="0" smtClean="0">
                <a:latin typeface="Georgia" panose="02040502050405020303" pitchFamily="18" charset="0"/>
              </a:rPr>
              <a:t>Класична французька багатопартійність поступово стала переходити в біполярну систему (зосередження всіх політичний сил країни навколо правого/лівого полюсів). До 1969 року партія де Голля залишалася першою за кількістю мандатів у Національних зборах.</a:t>
            </a:r>
          </a:p>
          <a:p>
            <a:endParaRPr lang="uk-UA" sz="2600" dirty="0" smtClean="0">
              <a:latin typeface="Georgia" panose="02040502050405020303" pitchFamily="18" charset="0"/>
            </a:endParaRPr>
          </a:p>
        </p:txBody>
      </p:sp>
      <p:pic>
        <p:nvPicPr>
          <p:cNvPr id="6" name="Рисунок 5"/>
          <p:cNvPicPr>
            <a:picLocks noChangeAspect="1"/>
          </p:cNvPicPr>
          <p:nvPr/>
        </p:nvPicPr>
        <p:blipFill>
          <a:blip r:embed="rId3"/>
          <a:stretch>
            <a:fillRect/>
          </a:stretch>
        </p:blipFill>
        <p:spPr>
          <a:xfrm>
            <a:off x="6640688" y="708337"/>
            <a:ext cx="5139188" cy="5121767"/>
          </a:xfrm>
          <a:prstGeom prst="rect">
            <a:avLst/>
          </a:prstGeom>
        </p:spPr>
      </p:pic>
    </p:spTree>
    <p:extLst>
      <p:ext uri="{BB962C8B-B14F-4D97-AF65-F5344CB8AC3E}">
        <p14:creationId xmlns:p14="http://schemas.microsoft.com/office/powerpoint/2010/main" val="88660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4296697" y="0"/>
            <a:ext cx="2954656" cy="847604"/>
          </a:xfrm>
          <a:prstGeom prst="rect">
            <a:avLst/>
          </a:prstGeom>
        </p:spPr>
        <p:txBody>
          <a:bodyPr wrap="none">
            <a:spAutoFit/>
          </a:bodyPr>
          <a:lstStyle/>
          <a:p>
            <a:pPr lvl="0" algn="ctr">
              <a:lnSpc>
                <a:spcPct val="90000"/>
              </a:lnSpc>
              <a:spcBef>
                <a:spcPts val="1000"/>
              </a:spcBef>
            </a:pPr>
            <a:r>
              <a:rPr lang="uk-UA" sz="5400" dirty="0" smtClean="0">
                <a:solidFill>
                  <a:srgbClr val="002060"/>
                </a:solidFill>
                <a:latin typeface="Garamond" panose="02020404030301010803" pitchFamily="18" charset="0"/>
              </a:rPr>
              <a:t>Висновок</a:t>
            </a:r>
            <a:endParaRPr lang="uk-UA" sz="5400" dirty="0">
              <a:solidFill>
                <a:srgbClr val="002060"/>
              </a:solidFill>
              <a:latin typeface="Garamond" panose="02020404030301010803" pitchFamily="18" charset="0"/>
            </a:endParaRPr>
          </a:p>
        </p:txBody>
      </p:sp>
      <p:sp>
        <p:nvSpPr>
          <p:cNvPr id="2" name="Прямоугольник 1"/>
          <p:cNvSpPr/>
          <p:nvPr/>
        </p:nvSpPr>
        <p:spPr>
          <a:xfrm>
            <a:off x="257577" y="847604"/>
            <a:ext cx="11719775" cy="5785879"/>
          </a:xfrm>
          <a:prstGeom prst="rect">
            <a:avLst/>
          </a:prstGeom>
        </p:spPr>
        <p:txBody>
          <a:bodyPr wrap="square">
            <a:spAutoFit/>
          </a:bodyPr>
          <a:lstStyle/>
          <a:p>
            <a:pPr marL="228600" lvl="0" indent="-228600">
              <a:lnSpc>
                <a:spcPct val="120000"/>
              </a:lnSpc>
              <a:spcBef>
                <a:spcPts val="1000"/>
              </a:spcBef>
              <a:buClr>
                <a:srgbClr val="B80E0F"/>
              </a:buClr>
              <a:buSzPct val="160000"/>
              <a:buFont typeface="Arial" panose="020B0604020202020204" pitchFamily="34" charset="0"/>
              <a:buChar char="•"/>
            </a:pPr>
            <a:r>
              <a:rPr lang="ru-RU" sz="1700" cap="all" dirty="0">
                <a:solidFill>
                  <a:prstClr val="black"/>
                </a:solidFill>
                <a:latin typeface="Georgia" panose="02040502050405020303" pitchFamily="18" charset="0"/>
              </a:rPr>
              <a:t>За роки </a:t>
            </a:r>
            <a:r>
              <a:rPr lang="ru-RU" sz="1700" cap="all" dirty="0" err="1">
                <a:solidFill>
                  <a:prstClr val="black"/>
                </a:solidFill>
                <a:latin typeface="Georgia" panose="02040502050405020303" pitchFamily="18" charset="0"/>
              </a:rPr>
              <a:t>правління</a:t>
            </a:r>
            <a:r>
              <a:rPr lang="ru-RU" sz="1700" cap="all" dirty="0">
                <a:solidFill>
                  <a:prstClr val="black"/>
                </a:solidFill>
                <a:latin typeface="Georgia" panose="02040502050405020303" pitchFamily="18" charset="0"/>
              </a:rPr>
              <a:t> де Голля </a:t>
            </a:r>
            <a:r>
              <a:rPr lang="ru-RU" sz="1700" cap="all" dirty="0" err="1">
                <a:solidFill>
                  <a:prstClr val="black"/>
                </a:solidFill>
                <a:latin typeface="Georgia" panose="02040502050405020303" pitchFamily="18" charset="0"/>
              </a:rPr>
              <a:t>виробництво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значно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зросло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тоді</a:t>
            </a:r>
            <a:r>
              <a:rPr lang="ru-RU" sz="1700" cap="all" dirty="0">
                <a:solidFill>
                  <a:prstClr val="black"/>
                </a:solidFill>
                <a:latin typeface="Georgia" panose="02040502050405020303" pitchFamily="18" charset="0"/>
              </a:rPr>
              <a:t> як реальна </a:t>
            </a:r>
            <a:r>
              <a:rPr lang="ru-RU" sz="1700" cap="all" dirty="0" err="1">
                <a:solidFill>
                  <a:prstClr val="black"/>
                </a:solidFill>
                <a:latin typeface="Georgia" panose="02040502050405020303" pitchFamily="18" charset="0"/>
              </a:rPr>
              <a:t>заробітна</a:t>
            </a:r>
            <a:r>
              <a:rPr lang="ru-RU" sz="1700" cap="all" dirty="0">
                <a:solidFill>
                  <a:prstClr val="black"/>
                </a:solidFill>
                <a:latin typeface="Georgia" panose="02040502050405020303" pitchFamily="18" charset="0"/>
              </a:rPr>
              <a:t> плата </a:t>
            </a:r>
            <a:r>
              <a:rPr lang="ru-RU" sz="1700" cap="all" dirty="0" err="1">
                <a:solidFill>
                  <a:prstClr val="black"/>
                </a:solidFill>
                <a:latin typeface="Georgia" panose="02040502050405020303" pitchFamily="18" charset="0"/>
              </a:rPr>
              <a:t>зростала</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повільніше</a:t>
            </a:r>
            <a:r>
              <a:rPr lang="ru-RU" sz="1700" cap="all" dirty="0">
                <a:solidFill>
                  <a:prstClr val="black"/>
                </a:solidFill>
                <a:latin typeface="Georgia" panose="02040502050405020303" pitchFamily="18" charset="0"/>
              </a:rPr>
              <a:t>. У </a:t>
            </a:r>
            <a:r>
              <a:rPr lang="ru-RU" sz="1700" cap="all" dirty="0" err="1">
                <a:solidFill>
                  <a:prstClr val="black"/>
                </a:solidFill>
                <a:latin typeface="Georgia" panose="02040502050405020303" pitchFamily="18" charset="0"/>
              </a:rPr>
              <a:t>зв’язку</a:t>
            </a:r>
            <a:r>
              <a:rPr lang="ru-RU" sz="1700" cap="all" dirty="0">
                <a:solidFill>
                  <a:prstClr val="black"/>
                </a:solidFill>
                <a:latin typeface="Georgia" panose="02040502050405020303" pitchFamily="18" charset="0"/>
              </a:rPr>
              <a:t> з </a:t>
            </a:r>
            <a:r>
              <a:rPr lang="ru-RU" sz="1700" cap="all" dirty="0" err="1">
                <a:solidFill>
                  <a:prstClr val="black"/>
                </a:solidFill>
                <a:latin typeface="Georgia" panose="02040502050405020303" pitchFamily="18" charset="0"/>
              </a:rPr>
              <a:t>перебудовою</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промисловості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збільшилась</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кількість</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безробітних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Постійно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зростали</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податки</a:t>
            </a:r>
            <a:r>
              <a:rPr lang="ru-RU" sz="1700" cap="all" dirty="0">
                <a:solidFill>
                  <a:prstClr val="black"/>
                </a:solidFill>
                <a:latin typeface="Georgia" panose="02040502050405020303" pitchFamily="18" charset="0"/>
              </a:rPr>
              <a:t>. До 1968 р. </a:t>
            </a:r>
            <a:r>
              <a:rPr lang="ru-RU" sz="1700" cap="all" dirty="0" err="1">
                <a:solidFill>
                  <a:prstClr val="black"/>
                </a:solidFill>
                <a:latin typeface="Georgia" panose="02040502050405020303" pitchFamily="18" charset="0"/>
              </a:rPr>
              <a:t>усі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категорії</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населення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були</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незадоволені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соціально-економічною</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політикою</a:t>
            </a:r>
            <a:r>
              <a:rPr lang="ru-RU" sz="1700" cap="all" dirty="0">
                <a:solidFill>
                  <a:prstClr val="black"/>
                </a:solidFill>
                <a:latin typeface="Georgia" panose="02040502050405020303" pitchFamily="18" charset="0"/>
              </a:rPr>
              <a:t> уряду. У </a:t>
            </a:r>
            <a:r>
              <a:rPr lang="ru-RU" sz="1700" cap="all" dirty="0" err="1">
                <a:solidFill>
                  <a:prstClr val="black"/>
                </a:solidFill>
                <a:latin typeface="Georgia" panose="02040502050405020303" pitchFamily="18" charset="0"/>
              </a:rPr>
              <a:t>травні</a:t>
            </a:r>
            <a:r>
              <a:rPr lang="ru-RU" sz="1700" cap="all" dirty="0">
                <a:solidFill>
                  <a:prstClr val="black"/>
                </a:solidFill>
                <a:latin typeface="Georgia" panose="02040502050405020303" pitchFamily="18" charset="0"/>
              </a:rPr>
              <a:t> – </a:t>
            </a:r>
            <a:r>
              <a:rPr lang="ru-RU" sz="1700" cap="all" dirty="0" err="1">
                <a:solidFill>
                  <a:prstClr val="black"/>
                </a:solidFill>
                <a:latin typeface="Georgia" panose="02040502050405020303" pitchFamily="18" charset="0"/>
              </a:rPr>
              <a:t>червні</a:t>
            </a:r>
            <a:r>
              <a:rPr lang="ru-RU" sz="1700" cap="all" dirty="0">
                <a:solidFill>
                  <a:prstClr val="black"/>
                </a:solidFill>
                <a:latin typeface="Georgia" panose="02040502050405020303" pitchFamily="18" charset="0"/>
              </a:rPr>
              <a:t> 1968 р. </a:t>
            </a:r>
            <a:r>
              <a:rPr lang="ru-RU" sz="1700" cap="all" dirty="0" err="1">
                <a:solidFill>
                  <a:prstClr val="black"/>
                </a:solidFill>
                <a:latin typeface="Georgia" panose="02040502050405020303" pitchFamily="18" charset="0"/>
              </a:rPr>
              <a:t>політична</a:t>
            </a:r>
            <a:r>
              <a:rPr lang="ru-RU" sz="1700" cap="all" dirty="0">
                <a:solidFill>
                  <a:prstClr val="black"/>
                </a:solidFill>
                <a:latin typeface="Georgia" panose="02040502050405020303" pitchFamily="18" charset="0"/>
              </a:rPr>
              <a:t> криза в </a:t>
            </a:r>
            <a:r>
              <a:rPr lang="ru-RU" sz="1700" cap="all" dirty="0" err="1">
                <a:solidFill>
                  <a:prstClr val="black"/>
                </a:solidFill>
                <a:latin typeface="Georgia" panose="02040502050405020303" pitchFamily="18" charset="0"/>
              </a:rPr>
              <a:t>країні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вилилася</a:t>
            </a:r>
            <a:r>
              <a:rPr lang="ru-RU" sz="1700" cap="all" dirty="0">
                <a:solidFill>
                  <a:prstClr val="black"/>
                </a:solidFill>
                <a:latin typeface="Georgia" panose="02040502050405020303" pitchFamily="18" charset="0"/>
              </a:rPr>
              <a:t> в </a:t>
            </a:r>
            <a:r>
              <a:rPr lang="ru-RU" sz="1700" cap="all" dirty="0" err="1">
                <a:solidFill>
                  <a:prstClr val="black"/>
                </a:solidFill>
                <a:latin typeface="Georgia" panose="02040502050405020303" pitchFamily="18" charset="0"/>
              </a:rPr>
              <a:t>гостру</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сутичку</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робітничого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класу</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демократичних</a:t>
            </a:r>
            <a:r>
              <a:rPr lang="ru-RU" sz="1700" cap="all" dirty="0">
                <a:solidFill>
                  <a:prstClr val="black"/>
                </a:solidFill>
                <a:latin typeface="Georgia" panose="02040502050405020303" pitchFamily="18" charset="0"/>
              </a:rPr>
              <a:t> сил з силами </a:t>
            </a:r>
            <a:r>
              <a:rPr lang="ru-RU" sz="1700" cap="all" dirty="0" err="1">
                <a:solidFill>
                  <a:prstClr val="black"/>
                </a:solidFill>
                <a:latin typeface="Georgia" panose="02040502050405020303" pitchFamily="18" charset="0"/>
              </a:rPr>
              <a:t>урядових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військ</a:t>
            </a:r>
            <a:r>
              <a:rPr lang="ru-RU" sz="1700" cap="all" dirty="0">
                <a:solidFill>
                  <a:prstClr val="black"/>
                </a:solidFill>
                <a:latin typeface="Georgia" panose="02040502050405020303" pitchFamily="18" charset="0"/>
              </a:rPr>
              <a:t>. Початок </a:t>
            </a:r>
            <a:r>
              <a:rPr lang="ru-RU" sz="1700" cap="all" dirty="0" err="1">
                <a:solidFill>
                  <a:prstClr val="black"/>
                </a:solidFill>
                <a:latin typeface="Georgia" panose="02040502050405020303" pitchFamily="18" charset="0"/>
              </a:rPr>
              <a:t>подіям</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поклали</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студентські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виступи</a:t>
            </a:r>
            <a:r>
              <a:rPr lang="ru-RU" sz="1700" cap="all" dirty="0" smtClean="0">
                <a:solidFill>
                  <a:prstClr val="black"/>
                </a:solidFill>
                <a:latin typeface="Georgia" panose="02040502050405020303" pitchFamily="18" charset="0"/>
              </a:rPr>
              <a:t>.</a:t>
            </a:r>
            <a:endParaRPr lang="ru-RU" sz="1700" cap="all" dirty="0">
              <a:solidFill>
                <a:prstClr val="black"/>
              </a:solidFill>
              <a:latin typeface="Georgia" panose="02040502050405020303" pitchFamily="18" charset="0"/>
            </a:endParaRPr>
          </a:p>
          <a:p>
            <a:pPr marL="228600" lvl="0" indent="-228600">
              <a:lnSpc>
                <a:spcPct val="120000"/>
              </a:lnSpc>
              <a:spcBef>
                <a:spcPts val="1000"/>
              </a:spcBef>
              <a:buClr>
                <a:srgbClr val="B80E0F"/>
              </a:buClr>
              <a:buSzPct val="160000"/>
              <a:buFont typeface="Arial" panose="020B0604020202020204" pitchFamily="34" charset="0"/>
              <a:buChar char="•"/>
            </a:pP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Прем’єр</a:t>
            </a:r>
            <a:r>
              <a:rPr lang="ru-RU" sz="1700" cap="all" dirty="0">
                <a:solidFill>
                  <a:prstClr val="black"/>
                </a:solidFill>
                <a:latin typeface="Georgia" panose="02040502050405020303" pitchFamily="18" charset="0"/>
              </a:rPr>
              <a:t> – </a:t>
            </a:r>
            <a:r>
              <a:rPr lang="ru-RU" sz="1700" cap="all" dirty="0" err="1">
                <a:solidFill>
                  <a:prstClr val="black"/>
                </a:solidFill>
                <a:latin typeface="Georgia" panose="02040502050405020303" pitchFamily="18" charset="0"/>
              </a:rPr>
              <a:t>міністр</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Ж.Помпіду</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вирішив</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піти</a:t>
            </a:r>
            <a:r>
              <a:rPr lang="ru-RU" sz="1700" cap="all" dirty="0">
                <a:solidFill>
                  <a:prstClr val="black"/>
                </a:solidFill>
                <a:latin typeface="Georgia" panose="02040502050405020303" pitchFamily="18" charset="0"/>
              </a:rPr>
              <a:t> на поступки. </a:t>
            </a:r>
            <a:r>
              <a:rPr lang="ru-RU" sz="1700" cap="all" dirty="0" err="1">
                <a:solidFill>
                  <a:prstClr val="black"/>
                </a:solidFill>
                <a:latin typeface="Georgia" panose="02040502050405020303" pitchFamily="18" charset="0"/>
              </a:rPr>
              <a:t>Він</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розпочав</a:t>
            </a:r>
            <a:r>
              <a:rPr lang="ru-RU" sz="1700" cap="all" dirty="0">
                <a:solidFill>
                  <a:prstClr val="black"/>
                </a:solidFill>
                <a:latin typeface="Georgia" panose="02040502050405020303" pitchFamily="18" charset="0"/>
              </a:rPr>
              <a:t> переговори з </a:t>
            </a:r>
            <a:r>
              <a:rPr lang="ru-RU" sz="1700" cap="all" dirty="0" err="1">
                <a:solidFill>
                  <a:prstClr val="black"/>
                </a:solidFill>
                <a:latin typeface="Georgia" panose="02040502050405020303" pitchFamily="18" charset="0"/>
              </a:rPr>
              <a:t>профспілками</a:t>
            </a:r>
            <a:r>
              <a:rPr lang="ru-RU" sz="1700" cap="all" dirty="0">
                <a:solidFill>
                  <a:prstClr val="black"/>
                </a:solidFill>
                <a:latin typeface="Georgia" panose="02040502050405020303" pitchFamily="18" charset="0"/>
              </a:rPr>
              <a:t> і </a:t>
            </a:r>
            <a:r>
              <a:rPr lang="ru-RU" sz="1700" cap="all" dirty="0" err="1">
                <a:solidFill>
                  <a:prstClr val="black"/>
                </a:solidFill>
                <a:latin typeface="Georgia" panose="02040502050405020303" pitchFamily="18" charset="0"/>
              </a:rPr>
              <a:t>підприємцями</a:t>
            </a:r>
            <a:r>
              <a:rPr lang="ru-RU" sz="1700" cap="all" dirty="0">
                <a:solidFill>
                  <a:prstClr val="black"/>
                </a:solidFill>
                <a:latin typeface="Georgia" panose="02040502050405020303" pitchFamily="18" charset="0"/>
              </a:rPr>
              <a:t>. Але становище </a:t>
            </a:r>
            <a:r>
              <a:rPr lang="ru-RU" sz="1700" cap="all" dirty="0" err="1">
                <a:solidFill>
                  <a:prstClr val="black"/>
                </a:solidFill>
                <a:latin typeface="Georgia" panose="02040502050405020303" pitchFamily="18" charset="0"/>
              </a:rPr>
              <a:t>залишалося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напруженим</a:t>
            </a:r>
            <a:r>
              <a:rPr lang="ru-RU" sz="1700" cap="all" dirty="0">
                <a:solidFill>
                  <a:prstClr val="black"/>
                </a:solidFill>
                <a:latin typeface="Georgia" panose="02040502050405020303" pitchFamily="18" charset="0"/>
              </a:rPr>
              <a:t>. 30 </a:t>
            </a:r>
            <a:r>
              <a:rPr lang="ru-RU" sz="1700" cap="all" dirty="0" err="1">
                <a:solidFill>
                  <a:prstClr val="black"/>
                </a:solidFill>
                <a:latin typeface="Georgia" panose="02040502050405020303" pitchFamily="18" charset="0"/>
              </a:rPr>
              <a:t>травня</a:t>
            </a:r>
            <a:r>
              <a:rPr lang="ru-RU" sz="1700" cap="all" dirty="0">
                <a:solidFill>
                  <a:prstClr val="black"/>
                </a:solidFill>
                <a:latin typeface="Georgia" panose="02040502050405020303" pitchFamily="18" charset="0"/>
              </a:rPr>
              <a:t> де Голль </a:t>
            </a:r>
            <a:r>
              <a:rPr lang="ru-RU" sz="1700" cap="all" dirty="0" err="1">
                <a:solidFill>
                  <a:prstClr val="black"/>
                </a:solidFill>
                <a:latin typeface="Georgia" panose="02040502050405020303" pitchFamily="18" charset="0"/>
              </a:rPr>
              <a:t>виступив</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із</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промовою</a:t>
            </a:r>
            <a:r>
              <a:rPr lang="ru-RU" sz="1700" cap="all" dirty="0">
                <a:solidFill>
                  <a:prstClr val="black"/>
                </a:solidFill>
                <a:latin typeface="Georgia" panose="02040502050405020303" pitchFamily="18" charset="0"/>
              </a:rPr>
              <a:t> по </a:t>
            </a:r>
            <a:r>
              <a:rPr lang="ru-RU" sz="1700" cap="all" dirty="0" err="1">
                <a:solidFill>
                  <a:prstClr val="black"/>
                </a:solidFill>
                <a:latin typeface="Georgia" panose="02040502050405020303" pitchFamily="18" charset="0"/>
              </a:rPr>
              <a:t>радіо</a:t>
            </a:r>
            <a:r>
              <a:rPr lang="ru-RU" sz="1700" cap="all" dirty="0">
                <a:solidFill>
                  <a:prstClr val="black"/>
                </a:solidFill>
                <a:latin typeface="Georgia" panose="02040502050405020303" pitchFamily="18" charset="0"/>
              </a:rPr>
              <a:t> і </a:t>
            </a:r>
            <a:r>
              <a:rPr lang="ru-RU" sz="1700" cap="all" dirty="0" err="1">
                <a:solidFill>
                  <a:prstClr val="black"/>
                </a:solidFill>
                <a:latin typeface="Georgia" panose="02040502050405020303" pitchFamily="18" charset="0"/>
              </a:rPr>
              <a:t>телебаченню</a:t>
            </a:r>
            <a:r>
              <a:rPr lang="ru-RU" sz="1700" cap="all" dirty="0">
                <a:solidFill>
                  <a:prstClr val="black"/>
                </a:solidFill>
                <a:latin typeface="Georgia" panose="02040502050405020303" pitchFamily="18" charset="0"/>
              </a:rPr>
              <a:t>, в </a:t>
            </a:r>
            <a:r>
              <a:rPr lang="ru-RU" sz="1700" cap="all" dirty="0" err="1">
                <a:solidFill>
                  <a:prstClr val="black"/>
                </a:solidFill>
                <a:latin typeface="Georgia" panose="02040502050405020303" pitchFamily="18" charset="0"/>
              </a:rPr>
              <a:t>якій</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стверджував</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що</a:t>
            </a:r>
            <a:r>
              <a:rPr lang="ru-RU" sz="1700" cap="all" dirty="0">
                <a:solidFill>
                  <a:prstClr val="black"/>
                </a:solidFill>
                <a:latin typeface="Georgia" panose="02040502050405020303" pitchFamily="18" charset="0"/>
              </a:rPr>
              <a:t> над </a:t>
            </a:r>
            <a:r>
              <a:rPr lang="ru-RU" sz="1700" cap="all" dirty="0" err="1">
                <a:solidFill>
                  <a:prstClr val="black"/>
                </a:solidFill>
                <a:latin typeface="Georgia" panose="02040502050405020303" pitchFamily="18" charset="0"/>
              </a:rPr>
              <a:t>Францією</a:t>
            </a:r>
            <a:r>
              <a:rPr lang="ru-RU" sz="1700" cap="all" dirty="0">
                <a:solidFill>
                  <a:prstClr val="black"/>
                </a:solidFill>
                <a:latin typeface="Georgia" panose="02040502050405020303" pitchFamily="18" charset="0"/>
              </a:rPr>
              <a:t> нависла </a:t>
            </a:r>
            <a:r>
              <a:rPr lang="ru-RU" sz="1700" cap="all" dirty="0" err="1">
                <a:solidFill>
                  <a:prstClr val="black"/>
                </a:solidFill>
                <a:latin typeface="Georgia" panose="02040502050405020303" pitchFamily="18" charset="0"/>
              </a:rPr>
              <a:t>погроза</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комуністичної</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диктатури</a:t>
            </a:r>
            <a:r>
              <a:rPr lang="ru-RU" sz="1700" cap="all" dirty="0">
                <a:solidFill>
                  <a:prstClr val="black"/>
                </a:solidFill>
                <a:latin typeface="Georgia" panose="02040502050405020303" pitchFamily="18" charset="0"/>
              </a:rPr>
              <a:t>, і </a:t>
            </a:r>
            <a:r>
              <a:rPr lang="ru-RU" sz="1700" cap="all" dirty="0" err="1">
                <a:solidFill>
                  <a:prstClr val="black"/>
                </a:solidFill>
                <a:latin typeface="Georgia" panose="02040502050405020303" pitchFamily="18" charset="0"/>
              </a:rPr>
              <a:t>оголосив</a:t>
            </a:r>
            <a:r>
              <a:rPr lang="ru-RU" sz="1700" cap="all" dirty="0">
                <a:solidFill>
                  <a:prstClr val="black"/>
                </a:solidFill>
                <a:latin typeface="Georgia" panose="02040502050405020303" pitchFamily="18" charset="0"/>
              </a:rPr>
              <a:t> про </a:t>
            </a:r>
            <a:r>
              <a:rPr lang="ru-RU" sz="1700" cap="all" dirty="0" err="1">
                <a:solidFill>
                  <a:prstClr val="black"/>
                </a:solidFill>
                <a:latin typeface="Georgia" panose="02040502050405020303" pitchFamily="18" charset="0"/>
              </a:rPr>
              <a:t>розпуск</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Національних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зборів</a:t>
            </a:r>
            <a:r>
              <a:rPr lang="ru-RU" sz="1700" cap="all" dirty="0">
                <a:solidFill>
                  <a:prstClr val="black"/>
                </a:solidFill>
                <a:latin typeface="Georgia" panose="02040502050405020303" pitchFamily="18" charset="0"/>
              </a:rPr>
              <a:t>. Того ж дня у </a:t>
            </a:r>
            <a:r>
              <a:rPr lang="ru-RU" sz="1700" cap="all" dirty="0" err="1">
                <a:solidFill>
                  <a:prstClr val="black"/>
                </a:solidFill>
                <a:latin typeface="Georgia" panose="02040502050405020303" pitchFamily="18" charset="0"/>
              </a:rPr>
              <a:t>Парижі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відбулася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маніфестація</a:t>
            </a:r>
            <a:r>
              <a:rPr lang="ru-RU" sz="1700" cap="all" dirty="0">
                <a:solidFill>
                  <a:prstClr val="black"/>
                </a:solidFill>
                <a:latin typeface="Georgia" panose="02040502050405020303" pitchFamily="18" charset="0"/>
              </a:rPr>
              <a:t> на знак </a:t>
            </a:r>
            <a:r>
              <a:rPr lang="ru-RU" sz="1700" cap="all" dirty="0" err="1">
                <a:solidFill>
                  <a:prstClr val="black"/>
                </a:solidFill>
                <a:latin typeface="Georgia" panose="02040502050405020303" pitchFamily="18" charset="0"/>
              </a:rPr>
              <a:t>солідарності</a:t>
            </a:r>
            <a:r>
              <a:rPr lang="ru-RU" sz="1700" cap="all" dirty="0">
                <a:solidFill>
                  <a:prstClr val="black"/>
                </a:solidFill>
                <a:latin typeface="Georgia" panose="02040502050405020303" pitchFamily="18" charset="0"/>
              </a:rPr>
              <a:t> з де Голлем</a:t>
            </a:r>
            <a:r>
              <a:rPr lang="ru-RU" sz="1700" cap="all" dirty="0" smtClean="0">
                <a:solidFill>
                  <a:prstClr val="black"/>
                </a:solidFill>
                <a:latin typeface="Georgia" panose="02040502050405020303" pitchFamily="18" charset="0"/>
              </a:rPr>
              <a:t>.</a:t>
            </a:r>
            <a:endParaRPr lang="ru-RU" sz="1700" cap="all" dirty="0">
              <a:solidFill>
                <a:prstClr val="black"/>
              </a:solidFill>
              <a:latin typeface="Georgia" panose="02040502050405020303" pitchFamily="18" charset="0"/>
            </a:endParaRPr>
          </a:p>
          <a:p>
            <a:pPr marL="228600" lvl="0" indent="-228600">
              <a:lnSpc>
                <a:spcPct val="120000"/>
              </a:lnSpc>
              <a:spcBef>
                <a:spcPts val="1000"/>
              </a:spcBef>
              <a:buClr>
                <a:srgbClr val="B80E0F"/>
              </a:buClr>
              <a:buSzPct val="160000"/>
              <a:buFont typeface="Arial" panose="020B0604020202020204" pitchFamily="34" charset="0"/>
              <a:buChar char="•"/>
            </a:pPr>
            <a:r>
              <a:rPr lang="ru-RU" sz="1700" cap="all" dirty="0">
                <a:solidFill>
                  <a:prstClr val="black"/>
                </a:solidFill>
                <a:latin typeface="Georgia" panose="02040502050405020303" pitchFamily="18" charset="0"/>
              </a:rPr>
              <a:t> На </a:t>
            </a:r>
            <a:r>
              <a:rPr lang="ru-RU" sz="1700" cap="all" dirty="0" err="1">
                <a:solidFill>
                  <a:prstClr val="black"/>
                </a:solidFill>
                <a:latin typeface="Georgia" panose="02040502050405020303" pitchFamily="18" charset="0"/>
              </a:rPr>
              <a:t>виборах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які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відбулися</a:t>
            </a:r>
            <a:r>
              <a:rPr lang="ru-RU" sz="1700" cap="all" dirty="0">
                <a:solidFill>
                  <a:prstClr val="black"/>
                </a:solidFill>
                <a:latin typeface="Georgia" panose="02040502050405020303" pitchFamily="18" charset="0"/>
              </a:rPr>
              <a:t> в </a:t>
            </a:r>
            <a:r>
              <a:rPr lang="ru-RU" sz="1700" cap="all" dirty="0" err="1">
                <a:solidFill>
                  <a:prstClr val="black"/>
                </a:solidFill>
                <a:latin typeface="Georgia" panose="02040502050405020303" pitchFamily="18" charset="0"/>
              </a:rPr>
              <a:t>червні</a:t>
            </a:r>
            <a:r>
              <a:rPr lang="ru-RU" sz="1700" cap="all" dirty="0">
                <a:solidFill>
                  <a:prstClr val="black"/>
                </a:solidFill>
                <a:latin typeface="Georgia" panose="02040502050405020303" pitchFamily="18" charset="0"/>
              </a:rPr>
              <a:t> 1969 р., президентом </a:t>
            </a:r>
            <a:r>
              <a:rPr lang="ru-RU" sz="1700" cap="all" dirty="0" err="1">
                <a:solidFill>
                  <a:prstClr val="black"/>
                </a:solidFill>
                <a:latin typeface="Georgia" panose="02040502050405020303" pitchFamily="18" charset="0"/>
              </a:rPr>
              <a:t>було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обрано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Ж.Помпіду</a:t>
            </a:r>
            <a:r>
              <a:rPr lang="ru-RU" sz="1700" cap="all" dirty="0">
                <a:solidFill>
                  <a:prstClr val="black"/>
                </a:solidFill>
                <a:latin typeface="Georgia" panose="02040502050405020303" pitchFamily="18" charset="0"/>
              </a:rPr>
              <a:t>. На </a:t>
            </a:r>
            <a:r>
              <a:rPr lang="ru-RU" sz="1700" cap="all" dirty="0" err="1">
                <a:solidFill>
                  <a:prstClr val="black"/>
                </a:solidFill>
                <a:latin typeface="Georgia" panose="02040502050405020303" pitchFamily="18" charset="0"/>
              </a:rPr>
              <a:t>президентських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виборах</a:t>
            </a:r>
            <a:r>
              <a:rPr lang="ru-RU" sz="1700" cap="all" dirty="0">
                <a:solidFill>
                  <a:prstClr val="black"/>
                </a:solidFill>
                <a:latin typeface="Georgia" panose="02040502050405020303" pitchFamily="18" charset="0"/>
              </a:rPr>
              <a:t> 1974 р.(</a:t>
            </a:r>
            <a:r>
              <a:rPr lang="ru-RU" sz="1700" cap="all" dirty="0" err="1">
                <a:solidFill>
                  <a:prstClr val="black"/>
                </a:solidFill>
                <a:latin typeface="Georgia" panose="02040502050405020303" pitchFamily="18" charset="0"/>
              </a:rPr>
              <a:t>після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смерті</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Ж.Помпіду</a:t>
            </a:r>
            <a:r>
              <a:rPr lang="ru-RU" sz="1700" cap="all" dirty="0">
                <a:solidFill>
                  <a:prstClr val="black"/>
                </a:solidFill>
                <a:latin typeface="Georgia" panose="02040502050405020303" pitchFamily="18" charset="0"/>
              </a:rPr>
              <a:t>) президентом </a:t>
            </a:r>
            <a:r>
              <a:rPr lang="ru-RU" sz="1700" cap="all" dirty="0" err="1">
                <a:solidFill>
                  <a:prstClr val="black"/>
                </a:solidFill>
                <a:latin typeface="Georgia" panose="02040502050405020303" pitchFamily="18" charset="0"/>
              </a:rPr>
              <a:t>було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обрано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послідовника</a:t>
            </a:r>
            <a:r>
              <a:rPr lang="ru-RU" sz="1700" cap="all" dirty="0">
                <a:solidFill>
                  <a:prstClr val="black"/>
                </a:solidFill>
                <a:latin typeface="Georgia" panose="02040502050405020303" pitchFamily="18" charset="0"/>
              </a:rPr>
              <a:t> де Голля Жискар </a:t>
            </a:r>
            <a:r>
              <a:rPr lang="ru-RU" sz="1700" cap="all" dirty="0" err="1">
                <a:solidFill>
                  <a:prstClr val="black"/>
                </a:solidFill>
                <a:latin typeface="Georgia" panose="02040502050405020303" pitchFamily="18" charset="0"/>
              </a:rPr>
              <a:t>д’Естена</a:t>
            </a:r>
            <a:r>
              <a:rPr lang="ru-RU" sz="1700" cap="all" dirty="0" smtClean="0">
                <a:solidFill>
                  <a:prstClr val="black"/>
                </a:solidFill>
                <a:latin typeface="Georgia" panose="02040502050405020303" pitchFamily="18" charset="0"/>
              </a:rPr>
              <a:t>.</a:t>
            </a:r>
            <a:endParaRPr lang="ru-RU" sz="1700" cap="all" dirty="0">
              <a:solidFill>
                <a:prstClr val="black"/>
              </a:solidFill>
              <a:latin typeface="Georgia" panose="02040502050405020303" pitchFamily="18" charset="0"/>
            </a:endParaRPr>
          </a:p>
          <a:p>
            <a:pPr marL="228600" lvl="0" indent="-228600">
              <a:lnSpc>
                <a:spcPct val="120000"/>
              </a:lnSpc>
              <a:spcBef>
                <a:spcPts val="1000"/>
              </a:spcBef>
              <a:buClr>
                <a:srgbClr val="B80E0F"/>
              </a:buClr>
              <a:buSzPct val="160000"/>
              <a:buFont typeface="Arial" panose="020B0604020202020204" pitchFamily="34" charset="0"/>
              <a:buChar char="•"/>
            </a:pPr>
            <a:r>
              <a:rPr lang="ru-RU" sz="1700" cap="all" dirty="0">
                <a:solidFill>
                  <a:prstClr val="black"/>
                </a:solidFill>
                <a:latin typeface="Georgia" panose="02040502050405020303" pitchFamily="18" charset="0"/>
              </a:rPr>
              <a:t> У </a:t>
            </a:r>
            <a:r>
              <a:rPr lang="ru-RU" sz="1700" cap="all" dirty="0" err="1">
                <a:solidFill>
                  <a:prstClr val="black"/>
                </a:solidFill>
                <a:latin typeface="Georgia" panose="02040502050405020303" pitchFamily="18" charset="0"/>
              </a:rPr>
              <a:t>міжнародних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відносинах</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Франція</a:t>
            </a:r>
            <a:r>
              <a:rPr lang="ru-RU" sz="1700" cap="all" dirty="0">
                <a:solidFill>
                  <a:prstClr val="black"/>
                </a:solidFill>
                <a:latin typeface="Georgia" panose="02040502050405020303" pitchFamily="18" charset="0"/>
              </a:rPr>
              <a:t> проголосила курс на </a:t>
            </a:r>
            <a:r>
              <a:rPr lang="ru-RU" sz="1700" cap="all" dirty="0" err="1">
                <a:solidFill>
                  <a:prstClr val="black"/>
                </a:solidFill>
                <a:latin typeface="Georgia" panose="02040502050405020303" pitchFamily="18" charset="0"/>
              </a:rPr>
              <a:t>прискорення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політичного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об’єднання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Європи</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поліпшувалися</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відносини</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із</a:t>
            </a:r>
            <a:r>
              <a:rPr lang="ru-RU" sz="1700" cap="all" dirty="0">
                <a:solidFill>
                  <a:prstClr val="black"/>
                </a:solidFill>
                <a:latin typeface="Georgia" panose="02040502050405020303" pitchFamily="18" charset="0"/>
              </a:rPr>
              <a:t> США, </a:t>
            </a:r>
            <a:r>
              <a:rPr lang="ru-RU" sz="1700" cap="all" dirty="0" err="1">
                <a:solidFill>
                  <a:prstClr val="black"/>
                </a:solidFill>
                <a:latin typeface="Georgia" panose="02040502050405020303" pitchFamily="18" charset="0"/>
              </a:rPr>
              <a:t>тривало</a:t>
            </a:r>
            <a:r>
              <a:rPr lang="ru-RU" sz="1700" cap="all" dirty="0">
                <a:solidFill>
                  <a:prstClr val="black"/>
                </a:solidFill>
                <a:latin typeface="Georgia" panose="02040502050405020303" pitchFamily="18" charset="0"/>
              </a:rPr>
              <a:t> </a:t>
            </a:r>
            <a:r>
              <a:rPr lang="ru-RU" sz="1700" cap="all" dirty="0" err="1">
                <a:solidFill>
                  <a:prstClr val="black"/>
                </a:solidFill>
                <a:latin typeface="Georgia" panose="02040502050405020303" pitchFamily="18" charset="0"/>
              </a:rPr>
              <a:t>співробітництво</a:t>
            </a:r>
            <a:r>
              <a:rPr lang="ru-RU" sz="1700" cap="all" dirty="0">
                <a:solidFill>
                  <a:prstClr val="black"/>
                </a:solidFill>
                <a:latin typeface="Georgia" panose="02040502050405020303" pitchFamily="18" charset="0"/>
              </a:rPr>
              <a:t> з СРСР.</a:t>
            </a:r>
            <a:endParaRPr lang="ru-RU" sz="1700" cap="all" dirty="0">
              <a:solidFill>
                <a:prstClr val="black"/>
              </a:solidFill>
              <a:latin typeface="Georgia" panose="02040502050405020303" pitchFamily="18" charset="0"/>
            </a:endParaRPr>
          </a:p>
        </p:txBody>
      </p:sp>
    </p:spTree>
    <p:extLst>
      <p:ext uri="{BB962C8B-B14F-4D97-AF65-F5344CB8AC3E}">
        <p14:creationId xmlns:p14="http://schemas.microsoft.com/office/powerpoint/2010/main" val="56311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3" name="Подзаголовок 2"/>
          <p:cNvSpPr>
            <a:spLocks noGrp="1"/>
          </p:cNvSpPr>
          <p:nvPr>
            <p:ph type="subTitle" idx="1"/>
          </p:nvPr>
        </p:nvSpPr>
        <p:spPr/>
        <p:txBody>
          <a:bodyPr/>
          <a:lstStyle/>
          <a:p>
            <a:endParaRPr lang="uk-UA"/>
          </a:p>
        </p:txBody>
      </p:sp>
      <p:pic>
        <p:nvPicPr>
          <p:cNvPr id="5" name="Рисунок 4"/>
          <p:cNvPicPr>
            <a:picLocks noChangeAspect="1"/>
          </p:cNvPicPr>
          <p:nvPr/>
        </p:nvPicPr>
        <p:blipFill>
          <a:blip r:embed="rId3"/>
          <a:stretch>
            <a:fillRect/>
          </a:stretch>
        </p:blipFill>
        <p:spPr>
          <a:xfrm>
            <a:off x="0" y="-1"/>
            <a:ext cx="12192000" cy="6846409"/>
          </a:xfrm>
          <a:prstGeom prst="rect">
            <a:avLst/>
          </a:prstGeom>
        </p:spPr>
      </p:pic>
    </p:spTree>
    <p:extLst>
      <p:ext uri="{BB962C8B-B14F-4D97-AF65-F5344CB8AC3E}">
        <p14:creationId xmlns:p14="http://schemas.microsoft.com/office/powerpoint/2010/main" val="162219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446467" y="204508"/>
            <a:ext cx="6611155" cy="6986528"/>
          </a:xfrm>
          <a:prstGeom prst="rect">
            <a:avLst/>
          </a:prstGeom>
        </p:spPr>
        <p:txBody>
          <a:bodyPr wrap="square">
            <a:spAutoFit/>
          </a:bodyPr>
          <a:lstStyle/>
          <a:p>
            <a:r>
              <a:rPr lang="ru-RU" sz="2800" i="1" dirty="0" smtClean="0">
                <a:latin typeface="Georgia" panose="02040502050405020303" pitchFamily="18" charset="0"/>
              </a:rPr>
              <a:t>«Я </a:t>
            </a:r>
            <a:r>
              <a:rPr lang="ru-RU" sz="2800" i="1" dirty="0" err="1" smtClean="0">
                <a:latin typeface="Georgia" panose="02040502050405020303" pitchFamily="18" charset="0"/>
              </a:rPr>
              <a:t>вільний</a:t>
            </a:r>
            <a:r>
              <a:rPr lang="ru-RU" sz="2800" i="1" dirty="0" smtClean="0">
                <a:latin typeface="Georgia" panose="02040502050405020303" pitchFamily="18" charset="0"/>
              </a:rPr>
              <a:t> француз.</a:t>
            </a:r>
            <a:br>
              <a:rPr lang="ru-RU" sz="2800" i="1" dirty="0" smtClean="0">
                <a:latin typeface="Georgia" panose="02040502050405020303" pitchFamily="18" charset="0"/>
              </a:rPr>
            </a:br>
            <a:r>
              <a:rPr lang="ru-RU" sz="2800" i="1" dirty="0" smtClean="0">
                <a:latin typeface="Georgia" panose="02040502050405020303" pitchFamily="18" charset="0"/>
              </a:rPr>
              <a:t>Я </a:t>
            </a:r>
            <a:r>
              <a:rPr lang="ru-RU" sz="2800" i="1" dirty="0" err="1" smtClean="0">
                <a:latin typeface="Georgia" panose="02040502050405020303" pitchFamily="18" charset="0"/>
              </a:rPr>
              <a:t>вірю</a:t>
            </a:r>
            <a:r>
              <a:rPr lang="ru-RU" sz="2800" i="1" dirty="0" smtClean="0">
                <a:latin typeface="Georgia" panose="02040502050405020303" pitchFamily="18" charset="0"/>
              </a:rPr>
              <a:t> в Бога і в </a:t>
            </a:r>
            <a:r>
              <a:rPr lang="ru-RU" sz="2800" i="1" dirty="0" err="1" smtClean="0">
                <a:latin typeface="Georgia" panose="02040502050405020303" pitchFamily="18" charset="0"/>
              </a:rPr>
              <a:t>майбутнє</a:t>
            </a:r>
            <a:r>
              <a:rPr lang="ru-RU" sz="2800" i="1" dirty="0" smtClean="0">
                <a:latin typeface="Georgia" panose="02040502050405020303" pitchFamily="18" charset="0"/>
              </a:rPr>
              <a:t> </a:t>
            </a:r>
            <a:r>
              <a:rPr lang="ru-RU" sz="2800" i="1" dirty="0" err="1" smtClean="0">
                <a:latin typeface="Georgia" panose="02040502050405020303" pitchFamily="18" charset="0"/>
              </a:rPr>
              <a:t>моєї</a:t>
            </a:r>
            <a:r>
              <a:rPr lang="ru-RU" sz="2800" i="1" dirty="0" smtClean="0">
                <a:latin typeface="Georgia" panose="02040502050405020303" pitchFamily="18" charset="0"/>
              </a:rPr>
              <a:t> </a:t>
            </a:r>
            <a:r>
              <a:rPr lang="ru-RU" sz="2800" i="1" dirty="0" err="1" smtClean="0">
                <a:latin typeface="Georgia" panose="02040502050405020303" pitchFamily="18" charset="0"/>
              </a:rPr>
              <a:t>батьківщини</a:t>
            </a:r>
            <a:r>
              <a:rPr lang="ru-RU" sz="2800" i="1" dirty="0" smtClean="0">
                <a:latin typeface="Georgia" panose="02040502050405020303" pitchFamily="18" charset="0"/>
              </a:rPr>
              <a:t>.</a:t>
            </a:r>
            <a:br>
              <a:rPr lang="ru-RU" sz="2800" i="1" dirty="0" smtClean="0">
                <a:latin typeface="Georgia" panose="02040502050405020303" pitchFamily="18" charset="0"/>
              </a:rPr>
            </a:br>
            <a:r>
              <a:rPr lang="ru-RU" sz="2800" i="1" dirty="0" smtClean="0">
                <a:latin typeface="Georgia" panose="02040502050405020303" pitchFamily="18" charset="0"/>
              </a:rPr>
              <a:t>Я не належу </a:t>
            </a:r>
            <a:r>
              <a:rPr lang="ru-RU" sz="2800" i="1" dirty="0" err="1" smtClean="0">
                <a:latin typeface="Georgia" panose="02040502050405020303" pitchFamily="18" charset="0"/>
              </a:rPr>
              <a:t>нікому</a:t>
            </a:r>
            <a:r>
              <a:rPr lang="ru-RU" sz="2800" i="1" dirty="0" smtClean="0">
                <a:latin typeface="Georgia" panose="02040502050405020303" pitchFamily="18" charset="0"/>
              </a:rPr>
              <a:t>.</a:t>
            </a:r>
            <a:br>
              <a:rPr lang="ru-RU" sz="2800" i="1" dirty="0" smtClean="0">
                <a:latin typeface="Georgia" panose="02040502050405020303" pitchFamily="18" charset="0"/>
              </a:rPr>
            </a:br>
            <a:r>
              <a:rPr lang="ru-RU" sz="2800" i="1" dirty="0" smtClean="0">
                <a:latin typeface="Georgia" panose="02040502050405020303" pitchFamily="18" charset="0"/>
              </a:rPr>
              <a:t>Я маю </a:t>
            </a:r>
            <a:r>
              <a:rPr lang="ru-RU" sz="2800" i="1" dirty="0" err="1" smtClean="0">
                <a:latin typeface="Georgia" panose="02040502050405020303" pitchFamily="18" charset="0"/>
              </a:rPr>
              <a:t>місію</a:t>
            </a:r>
            <a:r>
              <a:rPr lang="ru-RU" sz="2800" i="1" dirty="0" smtClean="0">
                <a:latin typeface="Georgia" panose="02040502050405020303" pitchFamily="18" charset="0"/>
              </a:rPr>
              <a:t>, одну </a:t>
            </a:r>
            <a:r>
              <a:rPr lang="ru-RU" sz="2800" i="1" dirty="0" err="1" smtClean="0">
                <a:latin typeface="Georgia" panose="02040502050405020303" pitchFamily="18" charset="0"/>
              </a:rPr>
              <a:t>тільки</a:t>
            </a:r>
            <a:r>
              <a:rPr lang="ru-RU" sz="2800" i="1" dirty="0" smtClean="0">
                <a:latin typeface="Georgia" panose="02040502050405020303" pitchFamily="18" charset="0"/>
              </a:rPr>
              <a:t> </a:t>
            </a:r>
            <a:r>
              <a:rPr lang="ru-RU" sz="2800" i="1" dirty="0" err="1" smtClean="0">
                <a:latin typeface="Georgia" panose="02040502050405020303" pitchFamily="18" charset="0"/>
              </a:rPr>
              <a:t>місію</a:t>
            </a:r>
            <a:r>
              <a:rPr lang="ru-RU" sz="2800" i="1" dirty="0" smtClean="0">
                <a:latin typeface="Georgia" panose="02040502050405020303" pitchFamily="18" charset="0"/>
              </a:rPr>
              <a:t> — </a:t>
            </a:r>
            <a:r>
              <a:rPr lang="ru-RU" sz="2800" i="1" dirty="0" err="1" smtClean="0">
                <a:latin typeface="Georgia" panose="02040502050405020303" pitchFamily="18" charset="0"/>
              </a:rPr>
              <a:t>боротися</a:t>
            </a:r>
            <a:r>
              <a:rPr lang="ru-RU" sz="2800" i="1" dirty="0" smtClean="0">
                <a:latin typeface="Georgia" panose="02040502050405020303" pitchFamily="18" charset="0"/>
              </a:rPr>
              <a:t> </a:t>
            </a:r>
            <a:r>
              <a:rPr lang="ru-RU" sz="2800" i="1" dirty="0" err="1" smtClean="0">
                <a:latin typeface="Georgia" panose="02040502050405020303" pitchFamily="18" charset="0"/>
              </a:rPr>
              <a:t>далі</a:t>
            </a:r>
            <a:r>
              <a:rPr lang="ru-RU" sz="2800" i="1" dirty="0" smtClean="0">
                <a:latin typeface="Georgia" panose="02040502050405020303" pitchFamily="18" charset="0"/>
              </a:rPr>
              <a:t> за </a:t>
            </a:r>
            <a:r>
              <a:rPr lang="ru-RU" sz="2800" i="1" dirty="0" err="1" smtClean="0">
                <a:latin typeface="Georgia" panose="02040502050405020303" pitchFamily="18" charset="0"/>
              </a:rPr>
              <a:t>звільнення</a:t>
            </a:r>
            <a:r>
              <a:rPr lang="ru-RU" sz="2800" i="1" dirty="0" smtClean="0">
                <a:latin typeface="Georgia" panose="02040502050405020303" pitchFamily="18" charset="0"/>
              </a:rPr>
              <a:t> </a:t>
            </a:r>
            <a:r>
              <a:rPr lang="ru-RU" sz="2800" i="1" dirty="0" err="1" smtClean="0">
                <a:latin typeface="Georgia" panose="02040502050405020303" pitchFamily="18" charset="0"/>
              </a:rPr>
              <a:t>моєї</a:t>
            </a:r>
            <a:r>
              <a:rPr lang="ru-RU" sz="2800" i="1" dirty="0" smtClean="0">
                <a:latin typeface="Georgia" panose="02040502050405020303" pitchFamily="18" charset="0"/>
              </a:rPr>
              <a:t> </a:t>
            </a:r>
            <a:r>
              <a:rPr lang="ru-RU" sz="2800" i="1" dirty="0" err="1" smtClean="0">
                <a:latin typeface="Georgia" panose="02040502050405020303" pitchFamily="18" charset="0"/>
              </a:rPr>
              <a:t>батьківщини</a:t>
            </a:r>
            <a:r>
              <a:rPr lang="ru-RU" sz="2800" i="1" dirty="0" smtClean="0">
                <a:latin typeface="Georgia" panose="02040502050405020303" pitchFamily="18" charset="0"/>
              </a:rPr>
              <a:t>. </a:t>
            </a:r>
            <a:r>
              <a:rPr lang="ru-RU" sz="2800" i="1" dirty="0" err="1" smtClean="0">
                <a:latin typeface="Georgia" panose="02040502050405020303" pitchFamily="18" charset="0"/>
              </a:rPr>
              <a:t>Урочисто</a:t>
            </a:r>
            <a:r>
              <a:rPr lang="ru-RU" sz="2800" i="1" dirty="0" smtClean="0">
                <a:latin typeface="Georgia" panose="02040502050405020303" pitchFamily="18" charset="0"/>
              </a:rPr>
              <a:t> </a:t>
            </a:r>
            <a:r>
              <a:rPr lang="ru-RU" sz="2800" i="1" dirty="0" err="1" smtClean="0">
                <a:latin typeface="Georgia" panose="02040502050405020303" pitchFamily="18" charset="0"/>
              </a:rPr>
              <a:t>присягаюся</a:t>
            </a:r>
            <a:r>
              <a:rPr lang="ru-RU" sz="2800" i="1" dirty="0" smtClean="0">
                <a:latin typeface="Georgia" panose="02040502050405020303" pitchFamily="18" charset="0"/>
              </a:rPr>
              <a:t>, </a:t>
            </a:r>
            <a:r>
              <a:rPr lang="ru-RU" sz="2800" i="1" dirty="0" err="1" smtClean="0">
                <a:latin typeface="Georgia" panose="02040502050405020303" pitchFamily="18" charset="0"/>
              </a:rPr>
              <a:t>що</a:t>
            </a:r>
            <a:r>
              <a:rPr lang="ru-RU" sz="2800" i="1" dirty="0" smtClean="0">
                <a:latin typeface="Georgia" panose="02040502050405020303" pitchFamily="18" charset="0"/>
              </a:rPr>
              <a:t> не належу до </a:t>
            </a:r>
            <a:r>
              <a:rPr lang="ru-RU" sz="2800" i="1" dirty="0" err="1" smtClean="0">
                <a:latin typeface="Georgia" panose="02040502050405020303" pitchFamily="18" charset="0"/>
              </a:rPr>
              <a:t>жодної</a:t>
            </a:r>
            <a:r>
              <a:rPr lang="ru-RU" sz="2800" i="1" dirty="0" smtClean="0">
                <a:latin typeface="Georgia" panose="02040502050405020303" pitchFamily="18" charset="0"/>
              </a:rPr>
              <a:t> </a:t>
            </a:r>
            <a:r>
              <a:rPr lang="ru-RU" sz="2800" i="1" dirty="0" err="1" smtClean="0">
                <a:latin typeface="Georgia" panose="02040502050405020303" pitchFamily="18" charset="0"/>
              </a:rPr>
              <a:t>політичної</a:t>
            </a:r>
            <a:r>
              <a:rPr lang="ru-RU" sz="2800" i="1" dirty="0" smtClean="0">
                <a:latin typeface="Georgia" panose="02040502050405020303" pitchFamily="18" charset="0"/>
              </a:rPr>
              <a:t> </a:t>
            </a:r>
            <a:r>
              <a:rPr lang="ru-RU" sz="2800" i="1" dirty="0" err="1" smtClean="0">
                <a:latin typeface="Georgia" panose="02040502050405020303" pitchFamily="18" charset="0"/>
              </a:rPr>
              <a:t>сили</a:t>
            </a:r>
            <a:r>
              <a:rPr lang="ru-RU" sz="2800" i="1" dirty="0" smtClean="0">
                <a:latin typeface="Georgia" panose="02040502050405020303" pitchFamily="18" charset="0"/>
              </a:rPr>
              <a:t>, не </a:t>
            </a:r>
            <a:r>
              <a:rPr lang="ru-RU" sz="2800" i="1" dirty="0" err="1" smtClean="0">
                <a:latin typeface="Georgia" panose="02040502050405020303" pitchFamily="18" charset="0"/>
              </a:rPr>
              <a:t>підтримую</a:t>
            </a:r>
            <a:r>
              <a:rPr lang="ru-RU" sz="2800" i="1" dirty="0" smtClean="0">
                <a:latin typeface="Georgia" panose="02040502050405020303" pitchFamily="18" charset="0"/>
              </a:rPr>
              <a:t> </a:t>
            </a:r>
            <a:r>
              <a:rPr lang="ru-RU" sz="2800" i="1" dirty="0" err="1" smtClean="0">
                <a:latin typeface="Georgia" panose="02040502050405020303" pitchFamily="18" charset="0"/>
              </a:rPr>
              <a:t>жодного</a:t>
            </a:r>
            <a:r>
              <a:rPr lang="ru-RU" sz="2800" i="1" dirty="0" smtClean="0">
                <a:latin typeface="Georgia" panose="02040502050405020303" pitchFamily="18" charset="0"/>
              </a:rPr>
              <a:t> </a:t>
            </a:r>
            <a:r>
              <a:rPr lang="ru-RU" sz="2800" i="1" dirty="0" err="1" smtClean="0">
                <a:latin typeface="Georgia" panose="02040502050405020303" pitchFamily="18" charset="0"/>
              </a:rPr>
              <a:t>політика</a:t>
            </a:r>
            <a:r>
              <a:rPr lang="ru-RU" sz="2800" i="1" dirty="0" smtClean="0">
                <a:latin typeface="Georgia" panose="02040502050405020303" pitchFamily="18" charset="0"/>
              </a:rPr>
              <a:t>, ким би </a:t>
            </a:r>
            <a:r>
              <a:rPr lang="ru-RU" sz="2800" i="1" dirty="0" err="1" smtClean="0">
                <a:latin typeface="Georgia" panose="02040502050405020303" pitchFamily="18" charset="0"/>
              </a:rPr>
              <a:t>він</a:t>
            </a:r>
            <a:r>
              <a:rPr lang="ru-RU" sz="2800" i="1" dirty="0" smtClean="0">
                <a:latin typeface="Georgia" panose="02040502050405020303" pitchFamily="18" charset="0"/>
              </a:rPr>
              <a:t> не </a:t>
            </a:r>
            <a:r>
              <a:rPr lang="ru-RU" sz="2800" i="1" dirty="0" err="1" smtClean="0">
                <a:latin typeface="Georgia" panose="02040502050405020303" pitchFamily="18" charset="0"/>
              </a:rPr>
              <a:t>був</a:t>
            </a:r>
            <a:r>
              <a:rPr lang="ru-RU" sz="2800" i="1" dirty="0" smtClean="0">
                <a:latin typeface="Georgia" panose="02040502050405020303" pitchFamily="18" charset="0"/>
              </a:rPr>
              <a:t> — </a:t>
            </a:r>
            <a:r>
              <a:rPr lang="ru-RU" sz="2800" i="1" dirty="0" err="1" smtClean="0">
                <a:latin typeface="Georgia" panose="02040502050405020303" pitchFamily="18" charset="0"/>
              </a:rPr>
              <a:t>чи</a:t>
            </a:r>
            <a:r>
              <a:rPr lang="ru-RU" sz="2800" i="1" dirty="0" smtClean="0">
                <a:latin typeface="Georgia" panose="02040502050405020303" pitchFamily="18" charset="0"/>
              </a:rPr>
              <a:t> то центристом, </a:t>
            </a:r>
            <a:r>
              <a:rPr lang="ru-RU" sz="2800" i="1" dirty="0" err="1" smtClean="0">
                <a:latin typeface="Georgia" panose="02040502050405020303" pitchFamily="18" charset="0"/>
              </a:rPr>
              <a:t>чи</a:t>
            </a:r>
            <a:r>
              <a:rPr lang="ru-RU" sz="2800" i="1" dirty="0" smtClean="0">
                <a:latin typeface="Georgia" panose="02040502050405020303" pitchFamily="18" charset="0"/>
              </a:rPr>
              <a:t> то консерватором, </a:t>
            </a:r>
            <a:r>
              <a:rPr lang="ru-RU" sz="2800" i="1" dirty="0" err="1" smtClean="0">
                <a:latin typeface="Georgia" panose="02040502050405020303" pitchFamily="18" charset="0"/>
              </a:rPr>
              <a:t>чи</a:t>
            </a:r>
            <a:r>
              <a:rPr lang="ru-RU" sz="2800" i="1" dirty="0" smtClean="0">
                <a:latin typeface="Georgia" panose="02040502050405020303" pitchFamily="18" charset="0"/>
              </a:rPr>
              <a:t> то </a:t>
            </a:r>
            <a:r>
              <a:rPr lang="ru-RU" sz="2800" i="1" dirty="0" err="1" smtClean="0">
                <a:latin typeface="Georgia" panose="02040502050405020303" pitchFamily="18" charset="0"/>
              </a:rPr>
              <a:t>лівим</a:t>
            </a:r>
            <a:r>
              <a:rPr lang="ru-RU" sz="2800" i="1" dirty="0" smtClean="0">
                <a:latin typeface="Georgia" panose="02040502050405020303" pitchFamily="18" charset="0"/>
              </a:rPr>
              <a:t>.</a:t>
            </a:r>
            <a:br>
              <a:rPr lang="ru-RU" sz="2800" i="1" dirty="0" smtClean="0">
                <a:latin typeface="Georgia" panose="02040502050405020303" pitchFamily="18" charset="0"/>
              </a:rPr>
            </a:br>
            <a:r>
              <a:rPr lang="ru-RU" sz="2800" i="1" dirty="0" smtClean="0">
                <a:latin typeface="Georgia" panose="02040502050405020303" pitchFamily="18" charset="0"/>
              </a:rPr>
              <a:t>Я маю </a:t>
            </a:r>
            <a:r>
              <a:rPr lang="ru-RU" sz="2800" i="1" dirty="0" err="1" smtClean="0">
                <a:latin typeface="Georgia" panose="02040502050405020303" pitchFamily="18" charset="0"/>
              </a:rPr>
              <a:t>лише</a:t>
            </a:r>
            <a:r>
              <a:rPr lang="ru-RU" sz="2800" i="1" dirty="0" smtClean="0">
                <a:latin typeface="Georgia" panose="02040502050405020303" pitchFamily="18" charset="0"/>
              </a:rPr>
              <a:t> одну мету: </a:t>
            </a:r>
            <a:r>
              <a:rPr lang="ru-RU" sz="2800" i="1" dirty="0" err="1" smtClean="0">
                <a:latin typeface="Georgia" panose="02040502050405020303" pitchFamily="18" charset="0"/>
              </a:rPr>
              <a:t>звільнити</a:t>
            </a:r>
            <a:r>
              <a:rPr lang="ru-RU" sz="2800" i="1" dirty="0" smtClean="0">
                <a:latin typeface="Georgia" panose="02040502050405020303" pitchFamily="18" charset="0"/>
              </a:rPr>
              <a:t> </a:t>
            </a:r>
            <a:r>
              <a:rPr lang="ru-RU" sz="2800" i="1" dirty="0" err="1" smtClean="0">
                <a:latin typeface="Georgia" panose="02040502050405020303" pitchFamily="18" charset="0"/>
              </a:rPr>
              <a:t>Францію</a:t>
            </a:r>
            <a:r>
              <a:rPr lang="ru-RU" sz="2800" i="1" dirty="0" smtClean="0">
                <a:latin typeface="Georgia" panose="02040502050405020303" pitchFamily="18" charset="0"/>
              </a:rPr>
              <a:t>.» </a:t>
            </a:r>
            <a:r>
              <a:rPr lang="ru-RU" sz="2000" i="1" u="sng" dirty="0" smtClean="0">
                <a:solidFill>
                  <a:srgbClr val="002060"/>
                </a:solidFill>
                <a:latin typeface="Georgia" panose="02040502050405020303" pitchFamily="18" charset="0"/>
              </a:rPr>
              <a:t>— Шарль Андре Жозеф </a:t>
            </a:r>
            <a:r>
              <a:rPr lang="ru-RU" sz="2000" i="1" u="sng" dirty="0" err="1" smtClean="0">
                <a:solidFill>
                  <a:srgbClr val="002060"/>
                </a:solidFill>
                <a:latin typeface="Georgia" panose="02040502050405020303" pitchFamily="18" charset="0"/>
              </a:rPr>
              <a:t>Марі</a:t>
            </a:r>
            <a:r>
              <a:rPr lang="ru-RU" sz="2000" i="1" u="sng" dirty="0" smtClean="0">
                <a:solidFill>
                  <a:srgbClr val="002060"/>
                </a:solidFill>
                <a:latin typeface="Georgia" panose="02040502050405020303" pitchFamily="18" charset="0"/>
              </a:rPr>
              <a:t> де Голль, З «</a:t>
            </a:r>
            <a:r>
              <a:rPr lang="ru-RU" sz="2000" i="1" u="sng" dirty="0" err="1" smtClean="0">
                <a:solidFill>
                  <a:srgbClr val="002060"/>
                </a:solidFill>
                <a:latin typeface="Georgia" panose="02040502050405020303" pitchFamily="18" charset="0"/>
              </a:rPr>
              <a:t>Єгипетського</a:t>
            </a:r>
            <a:r>
              <a:rPr lang="ru-RU" sz="2000" i="1" u="sng" dirty="0" smtClean="0">
                <a:solidFill>
                  <a:srgbClr val="002060"/>
                </a:solidFill>
                <a:latin typeface="Georgia" panose="02040502050405020303" pitchFamily="18" charset="0"/>
              </a:rPr>
              <a:t> </a:t>
            </a:r>
            <a:r>
              <a:rPr lang="ru-RU" sz="2000" i="1" u="sng" dirty="0" err="1" smtClean="0">
                <a:solidFill>
                  <a:srgbClr val="002060"/>
                </a:solidFill>
                <a:latin typeface="Georgia" panose="02040502050405020303" pitchFamily="18" charset="0"/>
              </a:rPr>
              <a:t>щоденника</a:t>
            </a:r>
            <a:r>
              <a:rPr lang="ru-RU" sz="2000" i="1" u="sng" dirty="0" smtClean="0">
                <a:solidFill>
                  <a:srgbClr val="002060"/>
                </a:solidFill>
                <a:latin typeface="Georgia" panose="02040502050405020303" pitchFamily="18" charset="0"/>
              </a:rPr>
              <a:t>», 20 </a:t>
            </a:r>
            <a:r>
              <a:rPr lang="ru-RU" sz="2000" i="1" u="sng" dirty="0" err="1" smtClean="0">
                <a:solidFill>
                  <a:srgbClr val="002060"/>
                </a:solidFill>
                <a:latin typeface="Georgia" panose="02040502050405020303" pitchFamily="18" charset="0"/>
              </a:rPr>
              <a:t>квітня</a:t>
            </a:r>
            <a:r>
              <a:rPr lang="ru-RU" sz="2000" i="1" u="sng" dirty="0" smtClean="0">
                <a:solidFill>
                  <a:srgbClr val="002060"/>
                </a:solidFill>
                <a:latin typeface="Georgia" panose="02040502050405020303" pitchFamily="18" charset="0"/>
              </a:rPr>
              <a:t> 1941 року</a:t>
            </a:r>
            <a:endParaRPr lang="ru-RU" sz="2000" i="1" u="sng" dirty="0">
              <a:solidFill>
                <a:srgbClr val="002060"/>
              </a:solidFill>
              <a:latin typeface="Georgia" panose="02040502050405020303" pitchFamily="18" charset="0"/>
            </a:endParaRPr>
          </a:p>
        </p:txBody>
      </p:sp>
      <p:pic>
        <p:nvPicPr>
          <p:cNvPr id="6" name="Рисунок 5"/>
          <p:cNvPicPr>
            <a:picLocks noChangeAspect="1"/>
          </p:cNvPicPr>
          <p:nvPr/>
        </p:nvPicPr>
        <p:blipFill>
          <a:blip r:embed="rId3"/>
          <a:stretch>
            <a:fillRect/>
          </a:stretch>
        </p:blipFill>
        <p:spPr>
          <a:xfrm>
            <a:off x="7057622" y="114356"/>
            <a:ext cx="4523624" cy="3188484"/>
          </a:xfrm>
          <a:prstGeom prst="rect">
            <a:avLst/>
          </a:prstGeom>
        </p:spPr>
      </p:pic>
      <p:pic>
        <p:nvPicPr>
          <p:cNvPr id="7" name="Рисунок 6"/>
          <p:cNvPicPr>
            <a:picLocks noChangeAspect="1"/>
          </p:cNvPicPr>
          <p:nvPr/>
        </p:nvPicPr>
        <p:blipFill>
          <a:blip r:embed="rId4"/>
          <a:stretch>
            <a:fillRect/>
          </a:stretch>
        </p:blipFill>
        <p:spPr>
          <a:xfrm rot="20976601">
            <a:off x="8124039" y="2918371"/>
            <a:ext cx="2987299" cy="3700593"/>
          </a:xfrm>
          <a:prstGeom prst="rect">
            <a:avLst/>
          </a:prstGeom>
        </p:spPr>
      </p:pic>
    </p:spTree>
    <p:extLst>
      <p:ext uri="{BB962C8B-B14F-4D97-AF65-F5344CB8AC3E}">
        <p14:creationId xmlns:p14="http://schemas.microsoft.com/office/powerpoint/2010/main" val="232260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3" name="Подзаголовок 2"/>
          <p:cNvSpPr>
            <a:spLocks noGrp="1"/>
          </p:cNvSpPr>
          <p:nvPr>
            <p:ph type="subTitle" idx="1"/>
          </p:nvPr>
        </p:nvSpPr>
        <p:spPr>
          <a:xfrm>
            <a:off x="1266422" y="176257"/>
            <a:ext cx="9384406" cy="3313917"/>
          </a:xfrm>
        </p:spPr>
        <p:txBody>
          <a:bodyPr>
            <a:noAutofit/>
          </a:bodyPr>
          <a:lstStyle/>
          <a:p>
            <a:r>
              <a:rPr lang="uk-UA" sz="2800" dirty="0" smtClean="0">
                <a:latin typeface="Georgia" panose="02040502050405020303" pitchFamily="18" charset="0"/>
              </a:rPr>
              <a:t>Шарль Андре́ </a:t>
            </a:r>
            <a:r>
              <a:rPr lang="uk-UA" sz="2800" dirty="0" err="1" smtClean="0">
                <a:latin typeface="Georgia" panose="02040502050405020303" pitchFamily="18" charset="0"/>
              </a:rPr>
              <a:t>Жозе́ф</a:t>
            </a:r>
            <a:r>
              <a:rPr lang="uk-UA" sz="2800" dirty="0" smtClean="0">
                <a:latin typeface="Georgia" panose="02040502050405020303" pitchFamily="18" charset="0"/>
              </a:rPr>
              <a:t> Марі́ де Голль (22 листопада 1890 — 9 листопада 1970) — французький генерал, перший президент П'ятої республіки в 1958–1969.</a:t>
            </a:r>
          </a:p>
          <a:p>
            <a:r>
              <a:rPr lang="uk-UA" sz="2800" dirty="0" smtClean="0">
                <a:latin typeface="Georgia" panose="02040502050405020303" pitchFamily="18" charset="0"/>
              </a:rPr>
              <a:t>Він організував у Лондоні рух «Вільна Франція» (пізніше «Бойова Франція»), і воював проти нацистів у1940–1944, був главою тимчасового уряду Франції 1944–1946, лідером власної партії. </a:t>
            </a:r>
            <a:endParaRPr lang="uk-UA" sz="2800" dirty="0">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rot="21150771">
            <a:off x="1451735" y="3606093"/>
            <a:ext cx="3043462" cy="3043462"/>
          </a:xfrm>
          <a:prstGeom prst="rect">
            <a:avLst/>
          </a:prstGeom>
        </p:spPr>
      </p:pic>
      <p:pic>
        <p:nvPicPr>
          <p:cNvPr id="6" name="Рисунок 5"/>
          <p:cNvPicPr>
            <a:picLocks noChangeAspect="1"/>
          </p:cNvPicPr>
          <p:nvPr/>
        </p:nvPicPr>
        <p:blipFill>
          <a:blip r:embed="rId4"/>
          <a:stretch>
            <a:fillRect/>
          </a:stretch>
        </p:blipFill>
        <p:spPr>
          <a:xfrm rot="526510">
            <a:off x="7093222" y="3518319"/>
            <a:ext cx="2798643" cy="3288406"/>
          </a:xfrm>
          <a:prstGeom prst="rect">
            <a:avLst/>
          </a:prstGeom>
        </p:spPr>
      </p:pic>
    </p:spTree>
    <p:extLst>
      <p:ext uri="{BB962C8B-B14F-4D97-AF65-F5344CB8AC3E}">
        <p14:creationId xmlns:p14="http://schemas.microsoft.com/office/powerpoint/2010/main" val="107613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394952" y="169246"/>
            <a:ext cx="8980868" cy="1938992"/>
          </a:xfrm>
          <a:prstGeom prst="rect">
            <a:avLst/>
          </a:prstGeom>
        </p:spPr>
        <p:txBody>
          <a:bodyPr wrap="square">
            <a:spAutoFit/>
          </a:bodyPr>
          <a:lstStyle/>
          <a:p>
            <a:r>
              <a:rPr lang="uk-UA" sz="2400" dirty="0" smtClean="0">
                <a:latin typeface="Georgia" panose="02040502050405020303" pitchFamily="18" charset="0"/>
              </a:rPr>
              <a:t>Шарль де Голль ( 1890-1970 рр.) – один з найбільших політичних і державних діячів Франції, народився 22.11.1890 року у місті </a:t>
            </a:r>
            <a:r>
              <a:rPr lang="uk-UA" sz="2400" dirty="0" err="1" smtClean="0">
                <a:latin typeface="Georgia" panose="02040502050405020303" pitchFamily="18" charset="0"/>
              </a:rPr>
              <a:t>Ліллє</a:t>
            </a:r>
            <a:r>
              <a:rPr lang="uk-UA" sz="2400" dirty="0" smtClean="0">
                <a:latin typeface="Georgia" panose="02040502050405020303" pitchFamily="18" charset="0"/>
              </a:rPr>
              <a:t>. Його батько викладав філософію і літературу в паризькому коледжі єзуїтів. Батьки своїх п’ятьох дітей виховували в дусі католицизму і патріотизму. </a:t>
            </a:r>
            <a:endParaRPr lang="uk-UA" sz="2400" dirty="0">
              <a:latin typeface="Georgia" panose="02040502050405020303" pitchFamily="18" charset="0"/>
            </a:endParaRPr>
          </a:p>
        </p:txBody>
      </p:sp>
      <p:sp>
        <p:nvSpPr>
          <p:cNvPr id="6" name="Прямоугольник 5"/>
          <p:cNvSpPr/>
          <p:nvPr/>
        </p:nvSpPr>
        <p:spPr>
          <a:xfrm>
            <a:off x="4111863" y="4789593"/>
            <a:ext cx="7955641" cy="1938992"/>
          </a:xfrm>
          <a:prstGeom prst="rect">
            <a:avLst/>
          </a:prstGeom>
        </p:spPr>
        <p:txBody>
          <a:bodyPr wrap="square">
            <a:spAutoFit/>
          </a:bodyPr>
          <a:lstStyle/>
          <a:p>
            <a:r>
              <a:rPr lang="uk-UA" sz="2400" dirty="0" smtClean="0">
                <a:latin typeface="Georgia" panose="02040502050405020303" pitchFamily="18" charset="0"/>
              </a:rPr>
              <a:t>1901 року де Голль розпочав навчання в коледжі, а 1909 р. поступив до військового училища Сен-Сир. У званні молодшого лейтенанта закінчив Сен-Сир із відмінною атестацією. Продовжив освіту у Вищій військовій школі в Парижі. </a:t>
            </a:r>
            <a:endParaRPr lang="uk-UA" sz="2400" dirty="0">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103029" y="2277484"/>
            <a:ext cx="4094935" cy="3067248"/>
          </a:xfrm>
          <a:prstGeom prst="rect">
            <a:avLst/>
          </a:prstGeom>
        </p:spPr>
      </p:pic>
      <p:pic>
        <p:nvPicPr>
          <p:cNvPr id="8" name="Рисунок 7"/>
          <p:cNvPicPr>
            <a:picLocks noChangeAspect="1"/>
          </p:cNvPicPr>
          <p:nvPr/>
        </p:nvPicPr>
        <p:blipFill>
          <a:blip r:embed="rId4"/>
          <a:stretch>
            <a:fillRect/>
          </a:stretch>
        </p:blipFill>
        <p:spPr>
          <a:xfrm>
            <a:off x="7762542" y="1729423"/>
            <a:ext cx="4304962" cy="2890924"/>
          </a:xfrm>
          <a:prstGeom prst="rect">
            <a:avLst/>
          </a:prstGeom>
        </p:spPr>
      </p:pic>
    </p:spTree>
    <p:extLst>
      <p:ext uri="{BB962C8B-B14F-4D97-AF65-F5344CB8AC3E}">
        <p14:creationId xmlns:p14="http://schemas.microsoft.com/office/powerpoint/2010/main" val="66883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296214" y="90152"/>
            <a:ext cx="6233375" cy="5693866"/>
          </a:xfrm>
          <a:prstGeom prst="rect">
            <a:avLst/>
          </a:prstGeom>
        </p:spPr>
        <p:txBody>
          <a:bodyPr wrap="square">
            <a:spAutoFit/>
          </a:bodyPr>
          <a:lstStyle/>
          <a:p>
            <a:r>
              <a:rPr lang="ru-RU" sz="2800" dirty="0" err="1" smtClean="0">
                <a:latin typeface="Georgia" panose="02040502050405020303" pitchFamily="18" charset="0"/>
              </a:rPr>
              <a:t>Учасник</a:t>
            </a:r>
            <a:r>
              <a:rPr lang="ru-RU" sz="2800" dirty="0" smtClean="0">
                <a:latin typeface="Georgia" panose="02040502050405020303" pitchFamily="18" charset="0"/>
              </a:rPr>
              <a:t> </a:t>
            </a:r>
            <a:r>
              <a:rPr lang="ru-RU" sz="2800" dirty="0" err="1" smtClean="0">
                <a:latin typeface="Georgia" panose="02040502050405020303" pitchFamily="18" charset="0"/>
              </a:rPr>
              <a:t>Першої</a:t>
            </a:r>
            <a:r>
              <a:rPr lang="ru-RU" sz="2800" dirty="0" smtClean="0">
                <a:latin typeface="Georgia" panose="02040502050405020303" pitchFamily="18" charset="0"/>
              </a:rPr>
              <a:t> </a:t>
            </a:r>
            <a:r>
              <a:rPr lang="ru-RU" sz="2800" dirty="0" err="1" smtClean="0">
                <a:latin typeface="Georgia" panose="02040502050405020303" pitchFamily="18" charset="0"/>
              </a:rPr>
              <a:t>світової</a:t>
            </a:r>
            <a:r>
              <a:rPr lang="ru-RU" sz="2800" dirty="0" smtClean="0">
                <a:latin typeface="Georgia" panose="02040502050405020303" pitchFamily="18" charset="0"/>
              </a:rPr>
              <a:t> </a:t>
            </a:r>
            <a:r>
              <a:rPr lang="ru-RU" sz="2800" dirty="0" err="1" smtClean="0">
                <a:latin typeface="Georgia" panose="02040502050405020303" pitchFamily="18" charset="0"/>
              </a:rPr>
              <a:t>війни</a:t>
            </a:r>
            <a:r>
              <a:rPr lang="ru-RU" sz="2800" dirty="0" smtClean="0">
                <a:latin typeface="Georgia" panose="02040502050405020303" pitchFamily="18" charset="0"/>
              </a:rPr>
              <a:t>, яку </a:t>
            </a:r>
            <a:r>
              <a:rPr lang="ru-RU" sz="2800" dirty="0" err="1" smtClean="0">
                <a:latin typeface="Georgia" panose="02040502050405020303" pitchFamily="18" charset="0"/>
              </a:rPr>
              <a:t>закінчив</a:t>
            </a:r>
            <a:r>
              <a:rPr lang="ru-RU" sz="2800" dirty="0" smtClean="0">
                <a:latin typeface="Georgia" panose="02040502050405020303" pitchFamily="18" charset="0"/>
              </a:rPr>
              <a:t> у </a:t>
            </a:r>
            <a:r>
              <a:rPr lang="ru-RU" sz="2800" dirty="0" err="1" smtClean="0">
                <a:latin typeface="Georgia" panose="02040502050405020303" pitchFamily="18" charset="0"/>
              </a:rPr>
              <a:t>званні</a:t>
            </a:r>
            <a:r>
              <a:rPr lang="ru-RU" sz="2800" dirty="0" smtClean="0">
                <a:latin typeface="Georgia" panose="02040502050405020303" pitchFamily="18" charset="0"/>
              </a:rPr>
              <a:t> </a:t>
            </a:r>
            <a:r>
              <a:rPr lang="ru-RU" sz="2800" dirty="0" err="1" smtClean="0">
                <a:latin typeface="Georgia" panose="02040502050405020303" pitchFamily="18" charset="0"/>
              </a:rPr>
              <a:t>капітана</a:t>
            </a:r>
            <a:r>
              <a:rPr lang="ru-RU" sz="2800" dirty="0" smtClean="0">
                <a:latin typeface="Georgia" panose="02040502050405020303" pitchFamily="18" charset="0"/>
              </a:rPr>
              <a:t>.  </a:t>
            </a:r>
            <a:r>
              <a:rPr lang="ru-RU" sz="2800" dirty="0" err="1" smtClean="0">
                <a:latin typeface="Georgia" panose="02040502050405020303" pitchFamily="18" charset="0"/>
              </a:rPr>
              <a:t>Після</a:t>
            </a:r>
            <a:r>
              <a:rPr lang="ru-RU" sz="2800" dirty="0" smtClean="0">
                <a:latin typeface="Georgia" panose="02040502050405020303" pitchFamily="18" charset="0"/>
              </a:rPr>
              <a:t> </a:t>
            </a:r>
            <a:r>
              <a:rPr lang="ru-RU" sz="2800" dirty="0" err="1" smtClean="0">
                <a:latin typeface="Georgia" panose="02040502050405020303" pitchFamily="18" charset="0"/>
              </a:rPr>
              <a:t>завершення</a:t>
            </a:r>
            <a:r>
              <a:rPr lang="ru-RU" sz="2800" dirty="0" smtClean="0">
                <a:latin typeface="Georgia" panose="02040502050405020303" pitchFamily="18" charset="0"/>
              </a:rPr>
              <a:t> </a:t>
            </a:r>
            <a:r>
              <a:rPr lang="ru-RU" sz="2800" dirty="0" err="1" smtClean="0">
                <a:latin typeface="Georgia" panose="02040502050405020303" pitchFamily="18" charset="0"/>
              </a:rPr>
              <a:t>навчання</a:t>
            </a:r>
            <a:r>
              <a:rPr lang="ru-RU" sz="2800" dirty="0" smtClean="0">
                <a:latin typeface="Georgia" panose="02040502050405020303" pitchFamily="18" charset="0"/>
              </a:rPr>
              <a:t> 1925 року переходить на роботу до </a:t>
            </a:r>
            <a:r>
              <a:rPr lang="ru-RU" sz="2800" dirty="0" err="1" smtClean="0">
                <a:latin typeface="Georgia" panose="02040502050405020303" pitchFamily="18" charset="0"/>
              </a:rPr>
              <a:t>кабінету</a:t>
            </a:r>
            <a:r>
              <a:rPr lang="ru-RU" sz="2800" dirty="0" smtClean="0">
                <a:latin typeface="Georgia" panose="02040502050405020303" pitchFamily="18" charset="0"/>
              </a:rPr>
              <a:t> маршала </a:t>
            </a:r>
            <a:r>
              <a:rPr lang="ru-RU" sz="2800" dirty="0" err="1" smtClean="0">
                <a:latin typeface="Georgia" panose="02040502050405020303" pitchFamily="18" charset="0"/>
              </a:rPr>
              <a:t>Петена</a:t>
            </a:r>
            <a:r>
              <a:rPr lang="ru-RU" sz="2800" dirty="0" smtClean="0">
                <a:latin typeface="Georgia" panose="02040502050405020303" pitchFamily="18" charset="0"/>
              </a:rPr>
              <a:t>. </a:t>
            </a:r>
          </a:p>
          <a:p>
            <a:r>
              <a:rPr lang="ru-RU" sz="2800" dirty="0" smtClean="0">
                <a:latin typeface="Georgia" panose="02040502050405020303" pitchFamily="18" charset="0"/>
              </a:rPr>
              <a:t>1937 р. </a:t>
            </a:r>
            <a:r>
              <a:rPr lang="ru-RU" sz="2800" dirty="0" err="1" smtClean="0">
                <a:latin typeface="Georgia" panose="02040502050405020303" pitchFamily="18" charset="0"/>
              </a:rPr>
              <a:t>йому</a:t>
            </a:r>
            <a:r>
              <a:rPr lang="ru-RU" sz="2800" dirty="0" smtClean="0">
                <a:latin typeface="Georgia" panose="02040502050405020303" pitchFamily="18" charset="0"/>
              </a:rPr>
              <a:t> </a:t>
            </a:r>
            <a:r>
              <a:rPr lang="ru-RU" sz="2800" dirty="0" err="1" smtClean="0">
                <a:latin typeface="Georgia" panose="02040502050405020303" pitchFamily="18" charset="0"/>
              </a:rPr>
              <a:t>присвоюють</a:t>
            </a:r>
            <a:r>
              <a:rPr lang="ru-RU" sz="2800" dirty="0" smtClean="0">
                <a:latin typeface="Georgia" panose="02040502050405020303" pitchFamily="18" charset="0"/>
              </a:rPr>
              <a:t> </a:t>
            </a:r>
            <a:r>
              <a:rPr lang="ru-RU" sz="2800" i="1" dirty="0" err="1" smtClean="0">
                <a:solidFill>
                  <a:srgbClr val="002060"/>
                </a:solidFill>
                <a:latin typeface="Georgia" panose="02040502050405020303" pitchFamily="18" charset="0"/>
              </a:rPr>
              <a:t>звання</a:t>
            </a:r>
            <a:r>
              <a:rPr lang="ru-RU" sz="2800" i="1" dirty="0" smtClean="0">
                <a:solidFill>
                  <a:srgbClr val="002060"/>
                </a:solidFill>
                <a:latin typeface="Georgia" panose="02040502050405020303" pitchFamily="18" charset="0"/>
              </a:rPr>
              <a:t> полковника </a:t>
            </a:r>
            <a:r>
              <a:rPr lang="ru-RU" sz="2800" dirty="0" smtClean="0">
                <a:latin typeface="Georgia" panose="02040502050405020303" pitchFamily="18" charset="0"/>
              </a:rPr>
              <a:t>й </a:t>
            </a:r>
            <a:r>
              <a:rPr lang="ru-RU" sz="2800" dirty="0" err="1" smtClean="0">
                <a:latin typeface="Georgia" panose="02040502050405020303" pitchFamily="18" charset="0"/>
              </a:rPr>
              <a:t>призначають</a:t>
            </a:r>
            <a:r>
              <a:rPr lang="ru-RU" sz="2800" dirty="0" smtClean="0">
                <a:latin typeface="Georgia" panose="02040502050405020303" pitchFamily="18" charset="0"/>
              </a:rPr>
              <a:t> </a:t>
            </a:r>
            <a:r>
              <a:rPr lang="ru-RU" sz="2800" i="1" dirty="0" smtClean="0">
                <a:solidFill>
                  <a:srgbClr val="002060"/>
                </a:solidFill>
                <a:latin typeface="Georgia" panose="02040502050405020303" pitchFamily="18" charset="0"/>
              </a:rPr>
              <a:t>командиром танкового полку </a:t>
            </a:r>
            <a:r>
              <a:rPr lang="ru-RU" sz="2800" dirty="0" smtClean="0">
                <a:latin typeface="Georgia" panose="02040502050405020303" pitchFamily="18" charset="0"/>
              </a:rPr>
              <a:t>в </a:t>
            </a:r>
            <a:r>
              <a:rPr lang="ru-RU" sz="2800" dirty="0" err="1" smtClean="0">
                <a:latin typeface="Georgia" panose="02040502050405020303" pitchFamily="18" charset="0"/>
              </a:rPr>
              <a:t>місті</a:t>
            </a:r>
            <a:r>
              <a:rPr lang="ru-RU" sz="2800" dirty="0" smtClean="0">
                <a:latin typeface="Georgia" panose="02040502050405020303" pitchFamily="18" charset="0"/>
              </a:rPr>
              <a:t> </a:t>
            </a:r>
            <a:r>
              <a:rPr lang="ru-RU" sz="2800" dirty="0" err="1" smtClean="0">
                <a:latin typeface="Georgia" panose="02040502050405020303" pitchFamily="18" charset="0"/>
              </a:rPr>
              <a:t>Мец</a:t>
            </a:r>
            <a:r>
              <a:rPr lang="ru-RU" sz="2800" dirty="0" smtClean="0">
                <a:latin typeface="Georgia" panose="02040502050405020303" pitchFamily="18" charset="0"/>
              </a:rPr>
              <a:t>.                                                      1940 р. </a:t>
            </a:r>
            <a:r>
              <a:rPr lang="ru-RU" sz="2800" dirty="0" err="1" smtClean="0">
                <a:latin typeface="Georgia" panose="02040502050405020303" pitchFamily="18" charset="0"/>
              </a:rPr>
              <a:t>надають</a:t>
            </a:r>
            <a:r>
              <a:rPr lang="ru-RU" sz="2800" dirty="0" smtClean="0">
                <a:latin typeface="Georgia" panose="02040502050405020303" pitchFamily="18" charset="0"/>
              </a:rPr>
              <a:t> </a:t>
            </a:r>
            <a:r>
              <a:rPr lang="ru-RU" sz="2800" dirty="0" err="1" smtClean="0">
                <a:latin typeface="Georgia" panose="02040502050405020303" pitchFamily="18" charset="0"/>
              </a:rPr>
              <a:t>звання</a:t>
            </a:r>
            <a:r>
              <a:rPr lang="ru-RU" sz="2800" dirty="0" smtClean="0">
                <a:latin typeface="Georgia" panose="02040502050405020303" pitchFamily="18" charset="0"/>
              </a:rPr>
              <a:t> </a:t>
            </a:r>
            <a:r>
              <a:rPr lang="ru-RU" sz="2800" i="1" dirty="0" smtClean="0">
                <a:latin typeface="Georgia" panose="02040502050405020303" pitchFamily="18" charset="0"/>
              </a:rPr>
              <a:t>бригадного генерала </a:t>
            </a:r>
            <a:r>
              <a:rPr lang="ru-RU" sz="2800" dirty="0" smtClean="0">
                <a:latin typeface="Georgia" panose="02040502050405020303" pitchFamily="18" charset="0"/>
              </a:rPr>
              <a:t>та </a:t>
            </a:r>
            <a:r>
              <a:rPr lang="ru-RU" sz="2800" dirty="0" err="1" smtClean="0">
                <a:latin typeface="Georgia" panose="02040502050405020303" pitchFamily="18" charset="0"/>
              </a:rPr>
              <a:t>призначають</a:t>
            </a:r>
            <a:r>
              <a:rPr lang="ru-RU" sz="2800" dirty="0" smtClean="0">
                <a:latin typeface="Georgia" panose="02040502050405020303" pitchFamily="18" charset="0"/>
              </a:rPr>
              <a:t> </a:t>
            </a:r>
            <a:r>
              <a:rPr lang="ru-RU" sz="2800" i="1" dirty="0" smtClean="0">
                <a:solidFill>
                  <a:srgbClr val="002060"/>
                </a:solidFill>
                <a:latin typeface="Georgia" panose="02040502050405020303" pitchFamily="18" charset="0"/>
              </a:rPr>
              <a:t>заступником </a:t>
            </a:r>
            <a:r>
              <a:rPr lang="ru-RU" sz="2800" i="1" dirty="0" err="1" smtClean="0">
                <a:solidFill>
                  <a:srgbClr val="002060"/>
                </a:solidFill>
                <a:latin typeface="Georgia" panose="02040502050405020303" pitchFamily="18" charset="0"/>
              </a:rPr>
              <a:t>військового</a:t>
            </a:r>
            <a:r>
              <a:rPr lang="ru-RU" sz="2800" i="1" dirty="0" smtClean="0">
                <a:solidFill>
                  <a:srgbClr val="002060"/>
                </a:solidFill>
                <a:latin typeface="Georgia" panose="02040502050405020303" pitchFamily="18" charset="0"/>
              </a:rPr>
              <a:t> </a:t>
            </a:r>
            <a:r>
              <a:rPr lang="ru-RU" sz="2800" i="1" dirty="0" err="1" smtClean="0">
                <a:solidFill>
                  <a:srgbClr val="002060"/>
                </a:solidFill>
                <a:latin typeface="Georgia" panose="02040502050405020303" pitchFamily="18" charset="0"/>
              </a:rPr>
              <a:t>міністра</a:t>
            </a:r>
            <a:r>
              <a:rPr lang="ru-RU" sz="2800" dirty="0" smtClean="0">
                <a:latin typeface="Georgia" panose="02040502050405020303" pitchFamily="18" charset="0"/>
              </a:rPr>
              <a:t>. </a:t>
            </a:r>
            <a:endParaRPr lang="ru-RU" sz="2800" dirty="0">
              <a:latin typeface="Georgia" panose="02040502050405020303" pitchFamily="18" charset="0"/>
            </a:endParaRPr>
          </a:p>
        </p:txBody>
      </p:sp>
      <p:pic>
        <p:nvPicPr>
          <p:cNvPr id="6" name="Рисунок 5"/>
          <p:cNvPicPr>
            <a:picLocks noChangeAspect="1"/>
          </p:cNvPicPr>
          <p:nvPr/>
        </p:nvPicPr>
        <p:blipFill>
          <a:blip r:embed="rId3"/>
          <a:stretch>
            <a:fillRect/>
          </a:stretch>
        </p:blipFill>
        <p:spPr>
          <a:xfrm>
            <a:off x="7262209" y="210959"/>
            <a:ext cx="3362862" cy="6470146"/>
          </a:xfrm>
          <a:prstGeom prst="rect">
            <a:avLst/>
          </a:prstGeom>
        </p:spPr>
      </p:pic>
    </p:spTree>
    <p:extLst>
      <p:ext uri="{BB962C8B-B14F-4D97-AF65-F5344CB8AC3E}">
        <p14:creationId xmlns:p14="http://schemas.microsoft.com/office/powerpoint/2010/main" val="47366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463639" y="193183"/>
            <a:ext cx="11114468" cy="1384995"/>
          </a:xfrm>
          <a:prstGeom prst="rect">
            <a:avLst/>
          </a:prstGeom>
        </p:spPr>
        <p:txBody>
          <a:bodyPr wrap="square">
            <a:spAutoFit/>
          </a:bodyPr>
          <a:lstStyle/>
          <a:p>
            <a:r>
              <a:rPr lang="uk-UA" sz="2800" dirty="0" smtClean="0">
                <a:latin typeface="Georgia" panose="02040502050405020303" pitchFamily="18" charset="0"/>
              </a:rPr>
              <a:t>Під час Другої світової війни де Голль у Лондоні заснував патріотичну організацію </a:t>
            </a:r>
            <a:r>
              <a:rPr lang="uk-UA" sz="2800" i="1" dirty="0" smtClean="0">
                <a:solidFill>
                  <a:srgbClr val="002060"/>
                </a:solidFill>
                <a:latin typeface="Georgia" panose="02040502050405020303" pitchFamily="18" charset="0"/>
              </a:rPr>
              <a:t>“Вільна Франція” </a:t>
            </a:r>
            <a:r>
              <a:rPr lang="uk-UA" sz="2800" dirty="0" smtClean="0">
                <a:latin typeface="Georgia" panose="02040502050405020303" pitchFamily="18" charset="0"/>
              </a:rPr>
              <a:t>( з 1942 р. “</a:t>
            </a:r>
            <a:r>
              <a:rPr lang="uk-UA" sz="2800" dirty="0" err="1" smtClean="0">
                <a:latin typeface="Georgia" panose="02040502050405020303" pitchFamily="18" charset="0"/>
              </a:rPr>
              <a:t>Змагаюча</a:t>
            </a:r>
            <a:r>
              <a:rPr lang="uk-UA" sz="2800" dirty="0" smtClean="0">
                <a:latin typeface="Georgia" panose="02040502050405020303" pitchFamily="18" charset="0"/>
              </a:rPr>
              <a:t> Франція” ), яка примкнула до антигітлерівської коаліції.</a:t>
            </a:r>
            <a:endParaRPr lang="uk-UA" sz="2800" dirty="0">
              <a:latin typeface="Georgia" panose="02040502050405020303" pitchFamily="18" charset="0"/>
            </a:endParaRPr>
          </a:p>
        </p:txBody>
      </p:sp>
      <p:sp>
        <p:nvSpPr>
          <p:cNvPr id="6" name="Прямоугольник 5"/>
          <p:cNvSpPr/>
          <p:nvPr/>
        </p:nvSpPr>
        <p:spPr>
          <a:xfrm>
            <a:off x="463639" y="2056120"/>
            <a:ext cx="9440405" cy="523220"/>
          </a:xfrm>
          <a:prstGeom prst="rect">
            <a:avLst/>
          </a:prstGeom>
        </p:spPr>
        <p:txBody>
          <a:bodyPr wrap="none">
            <a:spAutoFit/>
          </a:bodyPr>
          <a:lstStyle/>
          <a:p>
            <a:r>
              <a:rPr lang="ru-RU" sz="2800" dirty="0" smtClean="0">
                <a:latin typeface="Georgia" panose="02040502050405020303" pitchFamily="18" charset="0"/>
              </a:rPr>
              <a:t> У 1944 –1946 </a:t>
            </a:r>
            <a:r>
              <a:rPr lang="ru-RU" sz="2800" dirty="0" err="1" smtClean="0">
                <a:latin typeface="Georgia" panose="02040502050405020303" pitchFamily="18" charset="0"/>
              </a:rPr>
              <a:t>рр</a:t>
            </a:r>
            <a:r>
              <a:rPr lang="ru-RU" sz="2800" dirty="0" smtClean="0">
                <a:latin typeface="Georgia" panose="02040502050405020303" pitchFamily="18" charset="0"/>
              </a:rPr>
              <a:t>. – голова </a:t>
            </a:r>
            <a:r>
              <a:rPr lang="ru-RU" sz="2800" dirty="0" err="1" smtClean="0">
                <a:latin typeface="Georgia" panose="02040502050405020303" pitchFamily="18" charset="0"/>
              </a:rPr>
              <a:t>Тимчасового</a:t>
            </a:r>
            <a:r>
              <a:rPr lang="ru-RU" sz="2800" dirty="0" smtClean="0">
                <a:latin typeface="Georgia" panose="02040502050405020303" pitchFamily="18" charset="0"/>
              </a:rPr>
              <a:t> уряду </a:t>
            </a:r>
            <a:r>
              <a:rPr lang="ru-RU" sz="2800" dirty="0" err="1" smtClean="0">
                <a:latin typeface="Georgia" panose="02040502050405020303" pitchFamily="18" charset="0"/>
              </a:rPr>
              <a:t>Франції</a:t>
            </a:r>
            <a:r>
              <a:rPr lang="ru-RU" sz="2800" dirty="0" smtClean="0">
                <a:latin typeface="Georgia" panose="02040502050405020303" pitchFamily="18" charset="0"/>
              </a:rPr>
              <a:t>. </a:t>
            </a:r>
            <a:endParaRPr lang="ru-RU" sz="2800" dirty="0">
              <a:latin typeface="Georgia" panose="02040502050405020303" pitchFamily="18" charset="0"/>
            </a:endParaRPr>
          </a:p>
        </p:txBody>
      </p:sp>
      <p:sp>
        <p:nvSpPr>
          <p:cNvPr id="7" name="Прямоугольник 6"/>
          <p:cNvSpPr/>
          <p:nvPr/>
        </p:nvSpPr>
        <p:spPr>
          <a:xfrm>
            <a:off x="463639" y="3057282"/>
            <a:ext cx="11114468" cy="3108543"/>
          </a:xfrm>
          <a:prstGeom prst="rect">
            <a:avLst/>
          </a:prstGeom>
        </p:spPr>
        <p:txBody>
          <a:bodyPr wrap="square">
            <a:spAutoFit/>
          </a:bodyPr>
          <a:lstStyle/>
          <a:p>
            <a:r>
              <a:rPr lang="ru-RU" sz="2800" dirty="0" smtClean="0">
                <a:latin typeface="Georgia" panose="02040502050405020303" pitchFamily="18" charset="0"/>
              </a:rPr>
              <a:t>З 1947 р. </a:t>
            </a:r>
            <a:r>
              <a:rPr lang="ru-RU" sz="2800" dirty="0" err="1" smtClean="0">
                <a:latin typeface="Georgia" panose="02040502050405020303" pitchFamily="18" charset="0"/>
              </a:rPr>
              <a:t>керував</a:t>
            </a:r>
            <a:r>
              <a:rPr lang="ru-RU" sz="2800" dirty="0" smtClean="0">
                <a:latin typeface="Georgia" panose="02040502050405020303" pitchFamily="18" charset="0"/>
              </a:rPr>
              <a:t> </a:t>
            </a:r>
            <a:r>
              <a:rPr lang="ru-RU" sz="2800" dirty="0" err="1" smtClean="0">
                <a:latin typeface="Georgia" panose="02040502050405020303" pitchFamily="18" charset="0"/>
              </a:rPr>
              <a:t>діяльністю</a:t>
            </a:r>
            <a:r>
              <a:rPr lang="ru-RU" sz="2800" dirty="0" smtClean="0">
                <a:latin typeface="Georgia" panose="02040502050405020303" pitchFamily="18" charset="0"/>
              </a:rPr>
              <a:t> </a:t>
            </a:r>
            <a:r>
              <a:rPr lang="ru-RU" sz="2800" dirty="0" err="1" smtClean="0">
                <a:latin typeface="Georgia" panose="02040502050405020303" pitchFamily="18" charset="0"/>
              </a:rPr>
              <a:t>заснованої</a:t>
            </a:r>
            <a:r>
              <a:rPr lang="ru-RU" sz="2800" dirty="0" smtClean="0">
                <a:latin typeface="Georgia" panose="02040502050405020303" pitchFamily="18" charset="0"/>
              </a:rPr>
              <a:t> ним </a:t>
            </a:r>
            <a:r>
              <a:rPr lang="ru-RU" sz="2800" dirty="0" err="1" smtClean="0">
                <a:latin typeface="Georgia" panose="02040502050405020303" pitchFamily="18" charset="0"/>
              </a:rPr>
              <a:t>політичної</a:t>
            </a:r>
            <a:r>
              <a:rPr lang="ru-RU" sz="2800" dirty="0" smtClean="0">
                <a:latin typeface="Georgia" panose="02040502050405020303" pitchFamily="18" charset="0"/>
              </a:rPr>
              <a:t> </a:t>
            </a:r>
            <a:r>
              <a:rPr lang="ru-RU" sz="2800" dirty="0" err="1" smtClean="0">
                <a:latin typeface="Georgia" panose="02040502050405020303" pitchFamily="18" charset="0"/>
              </a:rPr>
              <a:t>партії</a:t>
            </a:r>
            <a:r>
              <a:rPr lang="ru-RU" sz="2800" dirty="0" smtClean="0">
                <a:latin typeface="Georgia" panose="02040502050405020303" pitchFamily="18" charset="0"/>
              </a:rPr>
              <a:t> “</a:t>
            </a:r>
            <a:r>
              <a:rPr lang="ru-RU" sz="2800" dirty="0" err="1" smtClean="0">
                <a:latin typeface="Georgia" panose="02040502050405020303" pitchFamily="18" charset="0"/>
              </a:rPr>
              <a:t>Об’єднання</a:t>
            </a:r>
            <a:r>
              <a:rPr lang="ru-RU" sz="2800" dirty="0" smtClean="0">
                <a:latin typeface="Georgia" panose="02040502050405020303" pitchFamily="18" charset="0"/>
              </a:rPr>
              <a:t> </a:t>
            </a:r>
            <a:r>
              <a:rPr lang="ru-RU" sz="2800" dirty="0" err="1" smtClean="0">
                <a:latin typeface="Georgia" panose="02040502050405020303" pitchFamily="18" charset="0"/>
              </a:rPr>
              <a:t>французького</a:t>
            </a:r>
            <a:r>
              <a:rPr lang="ru-RU" sz="2800" dirty="0" smtClean="0">
                <a:latin typeface="Georgia" panose="02040502050405020303" pitchFamily="18" charset="0"/>
              </a:rPr>
              <a:t> народу” ( ОФН ). У 1958 р. глава уряду </a:t>
            </a:r>
            <a:r>
              <a:rPr lang="ru-RU" sz="2800" dirty="0" err="1" smtClean="0">
                <a:latin typeface="Georgia" panose="02040502050405020303" pitchFamily="18" charset="0"/>
              </a:rPr>
              <a:t>Франції</a:t>
            </a:r>
            <a:r>
              <a:rPr lang="ru-RU" sz="2800" dirty="0" smtClean="0">
                <a:latin typeface="Georgia" panose="02040502050405020303" pitchFamily="18" charset="0"/>
              </a:rPr>
              <a:t>. </a:t>
            </a:r>
          </a:p>
          <a:p>
            <a:endParaRPr lang="ru-RU" sz="2800" dirty="0" smtClean="0">
              <a:latin typeface="Georgia" panose="02040502050405020303" pitchFamily="18" charset="0"/>
            </a:endParaRPr>
          </a:p>
          <a:p>
            <a:r>
              <a:rPr lang="ru-RU" sz="2800" dirty="0" smtClean="0">
                <a:latin typeface="Georgia" panose="02040502050405020303" pitchFamily="18" charset="0"/>
              </a:rPr>
              <a:t>21 </a:t>
            </a:r>
            <a:r>
              <a:rPr lang="ru-RU" sz="2800" dirty="0" err="1" smtClean="0">
                <a:latin typeface="Georgia" panose="02040502050405020303" pitchFamily="18" charset="0"/>
              </a:rPr>
              <a:t>грудня</a:t>
            </a:r>
            <a:r>
              <a:rPr lang="ru-RU" sz="2800" dirty="0" smtClean="0">
                <a:latin typeface="Georgia" panose="02040502050405020303" pitchFamily="18" charset="0"/>
              </a:rPr>
              <a:t> 1958 р. </a:t>
            </a:r>
            <a:r>
              <a:rPr lang="ru-RU" sz="2800" dirty="0" err="1" smtClean="0">
                <a:latin typeface="Georgia" panose="02040502050405020303" pitchFamily="18" charset="0"/>
              </a:rPr>
              <a:t>обраний</a:t>
            </a:r>
            <a:r>
              <a:rPr lang="ru-RU" sz="2800" dirty="0" smtClean="0">
                <a:latin typeface="Georgia" panose="02040502050405020303" pitchFamily="18" charset="0"/>
              </a:rPr>
              <a:t> президентом </a:t>
            </a:r>
            <a:r>
              <a:rPr lang="ru-RU" sz="2800" dirty="0" err="1" smtClean="0">
                <a:latin typeface="Georgia" panose="02040502050405020303" pitchFamily="18" charset="0"/>
              </a:rPr>
              <a:t>Французької</a:t>
            </a:r>
            <a:r>
              <a:rPr lang="ru-RU" sz="2800" dirty="0" smtClean="0">
                <a:latin typeface="Georgia" panose="02040502050405020303" pitchFamily="18" charset="0"/>
              </a:rPr>
              <a:t> </a:t>
            </a:r>
            <a:r>
              <a:rPr lang="ru-RU" sz="2800" dirty="0" err="1" smtClean="0">
                <a:latin typeface="Georgia" panose="02040502050405020303" pitchFamily="18" charset="0"/>
              </a:rPr>
              <a:t>Республіки</a:t>
            </a:r>
            <a:r>
              <a:rPr lang="ru-RU" sz="2800" dirty="0" smtClean="0">
                <a:latin typeface="Georgia" panose="02040502050405020303" pitchFamily="18" charset="0"/>
              </a:rPr>
              <a:t>. 1965 р. </a:t>
            </a:r>
            <a:r>
              <a:rPr lang="ru-RU" sz="2800" dirty="0" err="1" smtClean="0">
                <a:latin typeface="Georgia" panose="02040502050405020303" pitchFamily="18" charset="0"/>
              </a:rPr>
              <a:t>переобраний</a:t>
            </a:r>
            <a:r>
              <a:rPr lang="ru-RU" sz="2800" dirty="0" smtClean="0">
                <a:latin typeface="Georgia" panose="02040502050405020303" pitchFamily="18" charset="0"/>
              </a:rPr>
              <a:t> на </a:t>
            </a:r>
            <a:r>
              <a:rPr lang="ru-RU" sz="2800" dirty="0" err="1" smtClean="0">
                <a:latin typeface="Georgia" panose="02040502050405020303" pitchFamily="18" charset="0"/>
              </a:rPr>
              <a:t>повторний</a:t>
            </a:r>
            <a:r>
              <a:rPr lang="ru-RU" sz="2800" dirty="0" smtClean="0">
                <a:latin typeface="Georgia" panose="02040502050405020303" pitchFamily="18" charset="0"/>
              </a:rPr>
              <a:t> </a:t>
            </a:r>
            <a:r>
              <a:rPr lang="ru-RU" sz="2800" dirty="0" err="1" smtClean="0">
                <a:latin typeface="Georgia" panose="02040502050405020303" pitchFamily="18" charset="0"/>
              </a:rPr>
              <a:t>термін</a:t>
            </a:r>
            <a:r>
              <a:rPr lang="ru-RU" sz="2800" dirty="0" smtClean="0">
                <a:latin typeface="Georgia" panose="02040502050405020303" pitchFamily="18" charset="0"/>
              </a:rPr>
              <a:t>. </a:t>
            </a:r>
            <a:r>
              <a:rPr lang="ru-RU" sz="2800" dirty="0" err="1" smtClean="0">
                <a:latin typeface="Georgia" panose="02040502050405020303" pitchFamily="18" charset="0"/>
              </a:rPr>
              <a:t>Після</a:t>
            </a:r>
            <a:r>
              <a:rPr lang="ru-RU" sz="2800" dirty="0" smtClean="0">
                <a:latin typeface="Georgia" panose="02040502050405020303" pitchFamily="18" charset="0"/>
              </a:rPr>
              <a:t> </a:t>
            </a:r>
            <a:r>
              <a:rPr lang="ru-RU" sz="2800" dirty="0" err="1" smtClean="0">
                <a:latin typeface="Georgia" panose="02040502050405020303" pitchFamily="18" charset="0"/>
              </a:rPr>
              <a:t>поразки</a:t>
            </a:r>
            <a:r>
              <a:rPr lang="ru-RU" sz="2800" dirty="0" smtClean="0">
                <a:latin typeface="Georgia" panose="02040502050405020303" pitchFamily="18" charset="0"/>
              </a:rPr>
              <a:t> на </a:t>
            </a:r>
            <a:r>
              <a:rPr lang="ru-RU" sz="2800" dirty="0" err="1" smtClean="0">
                <a:latin typeface="Georgia" panose="02040502050405020303" pitchFamily="18" charset="0"/>
              </a:rPr>
              <a:t>референдумі</a:t>
            </a:r>
            <a:r>
              <a:rPr lang="ru-RU" sz="2800" dirty="0" smtClean="0">
                <a:latin typeface="Georgia" panose="02040502050405020303" pitchFamily="18" charset="0"/>
              </a:rPr>
              <a:t> 28 </a:t>
            </a:r>
            <a:r>
              <a:rPr lang="ru-RU" sz="2800" dirty="0" err="1" smtClean="0">
                <a:latin typeface="Georgia" panose="02040502050405020303" pitchFamily="18" charset="0"/>
              </a:rPr>
              <a:t>квітня</a:t>
            </a:r>
            <a:r>
              <a:rPr lang="ru-RU" sz="2800" dirty="0" smtClean="0">
                <a:latin typeface="Georgia" panose="02040502050405020303" pitchFamily="18" charset="0"/>
              </a:rPr>
              <a:t> 1969 р. </a:t>
            </a:r>
            <a:r>
              <a:rPr lang="ru-RU" sz="2800" dirty="0" err="1" smtClean="0">
                <a:latin typeface="Georgia" panose="02040502050405020303" pitchFamily="18" charset="0"/>
              </a:rPr>
              <a:t>добровільно</a:t>
            </a:r>
            <a:r>
              <a:rPr lang="ru-RU" sz="2800" dirty="0" smtClean="0">
                <a:latin typeface="Georgia" panose="02040502050405020303" pitchFamily="18" charset="0"/>
              </a:rPr>
              <a:t> </a:t>
            </a:r>
            <a:r>
              <a:rPr lang="ru-RU" sz="2800" dirty="0" err="1" smtClean="0">
                <a:latin typeface="Georgia" panose="02040502050405020303" pitchFamily="18" charset="0"/>
              </a:rPr>
              <a:t>пішов</a:t>
            </a:r>
            <a:r>
              <a:rPr lang="ru-RU" sz="2800" dirty="0" smtClean="0">
                <a:latin typeface="Georgia" panose="02040502050405020303" pitchFamily="18" charset="0"/>
              </a:rPr>
              <a:t> у </a:t>
            </a:r>
            <a:r>
              <a:rPr lang="ru-RU" sz="2800" dirty="0" err="1" smtClean="0">
                <a:latin typeface="Georgia" panose="02040502050405020303" pitchFamily="18" charset="0"/>
              </a:rPr>
              <a:t>відставку</a:t>
            </a:r>
            <a:r>
              <a:rPr lang="ru-RU" sz="2800" dirty="0" smtClean="0">
                <a:latin typeface="Georgia" panose="02040502050405020303" pitchFamily="18" charset="0"/>
              </a:rPr>
              <a:t>.</a:t>
            </a:r>
            <a:endParaRPr lang="ru-RU" sz="2800" dirty="0">
              <a:latin typeface="Georgia" panose="02040502050405020303" pitchFamily="18" charset="0"/>
            </a:endParaRPr>
          </a:p>
        </p:txBody>
      </p:sp>
    </p:spTree>
    <p:extLst>
      <p:ext uri="{BB962C8B-B14F-4D97-AF65-F5344CB8AC3E}">
        <p14:creationId xmlns:p14="http://schemas.microsoft.com/office/powerpoint/2010/main" val="229972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1217992" y="202977"/>
            <a:ext cx="9741769" cy="535531"/>
          </a:xfrm>
          <a:prstGeom prst="rect">
            <a:avLst/>
          </a:prstGeom>
        </p:spPr>
        <p:txBody>
          <a:bodyPr wrap="none">
            <a:spAutoFit/>
          </a:bodyPr>
          <a:lstStyle/>
          <a:p>
            <a:pPr lvl="0" algn="ctr">
              <a:lnSpc>
                <a:spcPct val="90000"/>
              </a:lnSpc>
              <a:spcBef>
                <a:spcPts val="1000"/>
              </a:spcBef>
              <a:buClr>
                <a:srgbClr val="B80E0F"/>
              </a:buClr>
              <a:buSzPct val="160000"/>
            </a:pPr>
            <a:r>
              <a:rPr lang="ru-RU" sz="3200" b="1" cap="all" dirty="0">
                <a:solidFill>
                  <a:srgbClr val="B80E0F"/>
                </a:solidFill>
                <a:latin typeface="Garamond" panose="02020404030301010803" pitchFamily="18" charset="0"/>
              </a:rPr>
              <a:t>«</a:t>
            </a:r>
            <a:r>
              <a:rPr lang="ru-RU" sz="3200" b="1" cap="all" dirty="0" err="1">
                <a:solidFill>
                  <a:srgbClr val="B80E0F"/>
                </a:solidFill>
                <a:latin typeface="Garamond" panose="02020404030301010803" pitchFamily="18" charset="0"/>
              </a:rPr>
              <a:t>Вільна</a:t>
            </a:r>
            <a:r>
              <a:rPr lang="ru-RU" sz="3200" b="1" cap="all" dirty="0">
                <a:solidFill>
                  <a:srgbClr val="B80E0F"/>
                </a:solidFill>
                <a:latin typeface="Garamond" panose="02020404030301010803" pitchFamily="18" charset="0"/>
              </a:rPr>
              <a:t> </a:t>
            </a:r>
            <a:r>
              <a:rPr lang="ru-RU" sz="3200" b="1" cap="all" dirty="0" err="1">
                <a:solidFill>
                  <a:srgbClr val="B80E0F"/>
                </a:solidFill>
                <a:latin typeface="Garamond" panose="02020404030301010803" pitchFamily="18" charset="0"/>
              </a:rPr>
              <a:t>Франція</a:t>
            </a:r>
            <a:r>
              <a:rPr lang="ru-RU" sz="3200" b="1" cap="all" dirty="0">
                <a:solidFill>
                  <a:srgbClr val="B80E0F"/>
                </a:solidFill>
                <a:latin typeface="Garamond" panose="02020404030301010803" pitchFamily="18" charset="0"/>
              </a:rPr>
              <a:t>» (фр. «</a:t>
            </a:r>
            <a:r>
              <a:rPr lang="en-US" sz="3200" b="1" cap="all" dirty="0">
                <a:solidFill>
                  <a:srgbClr val="B80E0F"/>
                </a:solidFill>
                <a:latin typeface="Garamond" panose="02020404030301010803" pitchFamily="18" charset="0"/>
              </a:rPr>
              <a:t>La France </a:t>
            </a:r>
            <a:r>
              <a:rPr lang="en-US" sz="3200" b="1" cap="all" dirty="0" err="1">
                <a:solidFill>
                  <a:srgbClr val="B80E0F"/>
                </a:solidFill>
                <a:latin typeface="Garamond" panose="02020404030301010803" pitchFamily="18" charset="0"/>
              </a:rPr>
              <a:t>libre</a:t>
            </a:r>
            <a:r>
              <a:rPr lang="en-US" sz="3200" b="1" cap="all" dirty="0">
                <a:solidFill>
                  <a:srgbClr val="B80E0F"/>
                </a:solidFill>
                <a:latin typeface="Garamond" panose="02020404030301010803" pitchFamily="18" charset="0"/>
              </a:rPr>
              <a:t>») </a:t>
            </a:r>
            <a:endParaRPr lang="ru-RU" sz="3200" b="1" cap="all" dirty="0">
              <a:solidFill>
                <a:srgbClr val="B80E0F"/>
              </a:solidFill>
              <a:latin typeface="Garamond" panose="02020404030301010803" pitchFamily="18" charset="0"/>
            </a:endParaRPr>
          </a:p>
        </p:txBody>
      </p:sp>
      <p:sp>
        <p:nvSpPr>
          <p:cNvPr id="6" name="Прямоугольник 5"/>
          <p:cNvSpPr/>
          <p:nvPr/>
        </p:nvSpPr>
        <p:spPr>
          <a:xfrm>
            <a:off x="798490" y="1331513"/>
            <a:ext cx="11379265" cy="3108543"/>
          </a:xfrm>
          <a:prstGeom prst="rect">
            <a:avLst/>
          </a:prstGeom>
        </p:spPr>
        <p:txBody>
          <a:bodyPr wrap="square">
            <a:spAutoFit/>
          </a:bodyPr>
          <a:lstStyle/>
          <a:p>
            <a:r>
              <a:rPr lang="uk-UA" sz="2800" dirty="0" smtClean="0">
                <a:latin typeface="Georgia" panose="02040502050405020303" pitchFamily="18" charset="0"/>
              </a:rPr>
              <a:t>— офіційна назва (до липня 1942) сформованого під час Другої світової війни руху, що ставив на меті боротьбу за звільнення Франції від німецької окупації та режиму Віші. </a:t>
            </a:r>
          </a:p>
          <a:p>
            <a:r>
              <a:rPr lang="uk-UA" sz="2800" dirty="0" smtClean="0">
                <a:latin typeface="Georgia" panose="02040502050405020303" pitchFamily="18" charset="0"/>
              </a:rPr>
              <a:t>У липні 1942 року організація змінила назву на </a:t>
            </a:r>
            <a:r>
              <a:rPr lang="uk-UA" sz="2800" i="1" dirty="0" smtClean="0">
                <a:solidFill>
                  <a:srgbClr val="002060"/>
                </a:solidFill>
                <a:latin typeface="Georgia" panose="02040502050405020303" pitchFamily="18" charset="0"/>
              </a:rPr>
              <a:t>«Франція, що бореться». </a:t>
            </a:r>
            <a:r>
              <a:rPr lang="uk-UA" sz="2800" dirty="0" smtClean="0">
                <a:latin typeface="Georgia" panose="02040502050405020303" pitchFamily="18" charset="0"/>
              </a:rPr>
              <a:t>Координаційний центр руху розташовувався в Лондоні.</a:t>
            </a:r>
          </a:p>
          <a:p>
            <a:r>
              <a:rPr lang="uk-UA" sz="2800" dirty="0" smtClean="0">
                <a:latin typeface="Georgia" panose="02040502050405020303" pitchFamily="18" charset="0"/>
              </a:rPr>
              <a:t>У 1944 році брала участь у операції «Нептун»</a:t>
            </a:r>
            <a:endParaRPr lang="uk-UA" sz="2800" dirty="0">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8020585" y="4326752"/>
            <a:ext cx="3749365" cy="2493480"/>
          </a:xfrm>
          <a:prstGeom prst="rect">
            <a:avLst/>
          </a:prstGeom>
        </p:spPr>
      </p:pic>
    </p:spTree>
    <p:extLst>
      <p:ext uri="{BB962C8B-B14F-4D97-AF65-F5344CB8AC3E}">
        <p14:creationId xmlns:p14="http://schemas.microsoft.com/office/powerpoint/2010/main" val="42609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77757" cy="6858000"/>
          </a:xfrm>
          <a:prstGeom prst="rect">
            <a:avLst/>
          </a:prstGeom>
        </p:spPr>
      </p:pic>
      <p:sp>
        <p:nvSpPr>
          <p:cNvPr id="5" name="Прямоугольник 4"/>
          <p:cNvSpPr/>
          <p:nvPr/>
        </p:nvSpPr>
        <p:spPr>
          <a:xfrm>
            <a:off x="317679" y="428178"/>
            <a:ext cx="5889938" cy="6001643"/>
          </a:xfrm>
          <a:prstGeom prst="rect">
            <a:avLst/>
          </a:prstGeom>
        </p:spPr>
        <p:txBody>
          <a:bodyPr wrap="square">
            <a:spAutoFit/>
          </a:bodyPr>
          <a:lstStyle/>
          <a:p>
            <a:r>
              <a:rPr lang="uk-UA" sz="2400" dirty="0" smtClean="0">
                <a:latin typeface="Georgia" panose="02040502050405020303" pitchFamily="18" charset="0"/>
              </a:rPr>
              <a:t>13 листопада 1945 р. Установчі збори знову обрали генерала де Голля главою Тимчасового уряду. У грудні уряд представив на обговорення бюджет на 1946 р. Депутати-соціалісти запропонували скоротити на 20 % військові витрати. Їх підтримали комуністи. Генерал рішуче протестував.                                                                       20 січня 1946 р. він зробив заяву про відставку. </a:t>
            </a:r>
          </a:p>
          <a:p>
            <a:r>
              <a:rPr lang="uk-UA" sz="2400" dirty="0" smtClean="0">
                <a:latin typeface="Georgia" panose="02040502050405020303" pitchFamily="18" charset="0"/>
              </a:rPr>
              <a:t>Главою уряду було призначено соціаліста Ф. </a:t>
            </a:r>
            <a:r>
              <a:rPr lang="uk-UA" sz="2400" dirty="0" err="1" smtClean="0">
                <a:latin typeface="Georgia" panose="02040502050405020303" pitchFamily="18" charset="0"/>
              </a:rPr>
              <a:t>Гуена</a:t>
            </a:r>
            <a:r>
              <a:rPr lang="uk-UA" sz="2400" dirty="0" smtClean="0">
                <a:latin typeface="Georgia" panose="02040502050405020303" pitchFamily="18" charset="0"/>
              </a:rPr>
              <a:t>. До уряду увійшли сім соціалістів, шість комуністів, шість католиків. У Франції розпочався період правління трьох палатного блоку.</a:t>
            </a:r>
            <a:endParaRPr lang="uk-UA" sz="2400" dirty="0">
              <a:latin typeface="Georgia" panose="02040502050405020303" pitchFamily="18" charset="0"/>
            </a:endParaRPr>
          </a:p>
        </p:txBody>
      </p:sp>
      <p:pic>
        <p:nvPicPr>
          <p:cNvPr id="6" name="Рисунок 5"/>
          <p:cNvPicPr>
            <a:picLocks noChangeAspect="1"/>
          </p:cNvPicPr>
          <p:nvPr/>
        </p:nvPicPr>
        <p:blipFill>
          <a:blip r:embed="rId3"/>
          <a:stretch>
            <a:fillRect/>
          </a:stretch>
        </p:blipFill>
        <p:spPr>
          <a:xfrm>
            <a:off x="7023424" y="428178"/>
            <a:ext cx="4170391" cy="6001643"/>
          </a:xfrm>
          <a:prstGeom prst="rect">
            <a:avLst/>
          </a:prstGeom>
        </p:spPr>
      </p:pic>
    </p:spTree>
    <p:extLst>
      <p:ext uri="{BB962C8B-B14F-4D97-AF65-F5344CB8AC3E}">
        <p14:creationId xmlns:p14="http://schemas.microsoft.com/office/powerpoint/2010/main" val="326420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77757" cy="6858000"/>
          </a:xfrm>
          <a:prstGeom prst="rect">
            <a:avLst/>
          </a:prstGeom>
        </p:spPr>
      </p:pic>
      <p:sp>
        <p:nvSpPr>
          <p:cNvPr id="5" name="Прямоугольник 4"/>
          <p:cNvSpPr/>
          <p:nvPr/>
        </p:nvSpPr>
        <p:spPr>
          <a:xfrm>
            <a:off x="304459" y="1365161"/>
            <a:ext cx="11568838" cy="3785652"/>
          </a:xfrm>
          <a:prstGeom prst="rect">
            <a:avLst/>
          </a:prstGeom>
        </p:spPr>
        <p:txBody>
          <a:bodyPr wrap="square">
            <a:spAutoFit/>
          </a:bodyPr>
          <a:lstStyle/>
          <a:p>
            <a:r>
              <a:rPr lang="ru-RU" sz="2400" dirty="0" smtClean="0">
                <a:latin typeface="Georgia" panose="02040502050405020303" pitchFamily="18" charset="0"/>
              </a:rPr>
              <a:t>1 </a:t>
            </a:r>
            <a:r>
              <a:rPr lang="ru-RU" sz="2400" dirty="0" err="1" smtClean="0">
                <a:latin typeface="Georgia" panose="02040502050405020303" pitchFamily="18" charset="0"/>
              </a:rPr>
              <a:t>червня</a:t>
            </a:r>
            <a:r>
              <a:rPr lang="ru-RU" sz="2400" dirty="0" smtClean="0">
                <a:latin typeface="Georgia" panose="02040502050405020303" pitchFamily="18" charset="0"/>
              </a:rPr>
              <a:t> 1958 р. </a:t>
            </a:r>
            <a:r>
              <a:rPr lang="ru-RU" sz="2400" dirty="0" err="1" smtClean="0">
                <a:latin typeface="Georgia" panose="02040502050405020303" pitchFamily="18" charset="0"/>
              </a:rPr>
              <a:t>більшість</a:t>
            </a:r>
            <a:r>
              <a:rPr lang="ru-RU" sz="2400" dirty="0" smtClean="0">
                <a:latin typeface="Georgia" panose="02040502050405020303" pitchFamily="18" charset="0"/>
              </a:rPr>
              <a:t> </a:t>
            </a:r>
            <a:r>
              <a:rPr lang="ru-RU" sz="2400" dirty="0" err="1" smtClean="0">
                <a:latin typeface="Georgia" panose="02040502050405020303" pitchFamily="18" charset="0"/>
              </a:rPr>
              <a:t>Національних</a:t>
            </a:r>
            <a:r>
              <a:rPr lang="ru-RU" sz="2400" dirty="0" smtClean="0">
                <a:latin typeface="Georgia" panose="02040502050405020303" pitchFamily="18" charset="0"/>
              </a:rPr>
              <a:t> </a:t>
            </a:r>
            <a:r>
              <a:rPr lang="ru-RU" sz="2400" dirty="0" err="1" smtClean="0">
                <a:latin typeface="Georgia" panose="02040502050405020303" pitchFamily="18" charset="0"/>
              </a:rPr>
              <a:t>зборів</a:t>
            </a:r>
            <a:r>
              <a:rPr lang="ru-RU" sz="2400" dirty="0" smtClean="0">
                <a:latin typeface="Georgia" panose="02040502050405020303" pitchFamily="18" charset="0"/>
              </a:rPr>
              <a:t> затвердила де Голля главою уряду. 2 </a:t>
            </a:r>
            <a:r>
              <a:rPr lang="ru-RU" sz="2400" dirty="0" err="1" smtClean="0">
                <a:latin typeface="Georgia" panose="02040502050405020303" pitchFamily="18" charset="0"/>
              </a:rPr>
              <a:t>червня</a:t>
            </a:r>
            <a:r>
              <a:rPr lang="ru-RU" sz="2400" dirty="0" smtClean="0">
                <a:latin typeface="Georgia" panose="02040502050405020303" pitchFamily="18" charset="0"/>
              </a:rPr>
              <a:t> де Голль одержав </a:t>
            </a:r>
            <a:r>
              <a:rPr lang="ru-RU" sz="2400" dirty="0" err="1" smtClean="0">
                <a:latin typeface="Georgia" panose="02040502050405020303" pitchFamily="18" charset="0"/>
              </a:rPr>
              <a:t>надзвичайні</a:t>
            </a:r>
            <a:r>
              <a:rPr lang="ru-RU" sz="2400" dirty="0" smtClean="0">
                <a:latin typeface="Georgia" panose="02040502050405020303" pitchFamily="18" charset="0"/>
              </a:rPr>
              <a:t> </a:t>
            </a:r>
            <a:r>
              <a:rPr lang="ru-RU" sz="2400" dirty="0" err="1" smtClean="0">
                <a:latin typeface="Georgia" panose="02040502050405020303" pitchFamily="18" charset="0"/>
              </a:rPr>
              <a:t>повноваження</a:t>
            </a:r>
            <a:r>
              <a:rPr lang="ru-RU" sz="2400" dirty="0" smtClean="0">
                <a:latin typeface="Georgia" panose="02040502050405020303" pitchFamily="18" charset="0"/>
              </a:rPr>
              <a:t> і </a:t>
            </a:r>
            <a:r>
              <a:rPr lang="ru-RU" sz="2400" dirty="0" err="1" smtClean="0">
                <a:latin typeface="Georgia" panose="02040502050405020303" pitchFamily="18" charset="0"/>
              </a:rPr>
              <a:t>розпустив</a:t>
            </a:r>
            <a:r>
              <a:rPr lang="ru-RU" sz="2400" dirty="0" smtClean="0">
                <a:latin typeface="Georgia" panose="02040502050405020303" pitchFamily="18" charset="0"/>
              </a:rPr>
              <a:t> </a:t>
            </a:r>
            <a:r>
              <a:rPr lang="ru-RU" sz="2400" dirty="0" err="1" smtClean="0">
                <a:latin typeface="Georgia" panose="02040502050405020303" pitchFamily="18" charset="0"/>
              </a:rPr>
              <a:t>Національні</a:t>
            </a:r>
            <a:r>
              <a:rPr lang="ru-RU" sz="2400" dirty="0" smtClean="0">
                <a:latin typeface="Georgia" panose="02040502050405020303" pitchFamily="18" charset="0"/>
              </a:rPr>
              <a:t> </a:t>
            </a:r>
            <a:r>
              <a:rPr lang="ru-RU" sz="2400" dirty="0" err="1" smtClean="0">
                <a:latin typeface="Georgia" panose="02040502050405020303" pitchFamily="18" charset="0"/>
              </a:rPr>
              <a:t>збори</a:t>
            </a:r>
            <a:r>
              <a:rPr lang="ru-RU" sz="2400" dirty="0" smtClean="0">
                <a:latin typeface="Georgia" panose="02040502050405020303" pitchFamily="18" charset="0"/>
              </a:rPr>
              <a:t>. </a:t>
            </a:r>
          </a:p>
          <a:p>
            <a:r>
              <a:rPr lang="ru-RU" sz="2400" dirty="0" err="1" smtClean="0">
                <a:latin typeface="Georgia" panose="02040502050405020303" pitchFamily="18" charset="0"/>
              </a:rPr>
              <a:t>Четверта</a:t>
            </a:r>
            <a:r>
              <a:rPr lang="ru-RU" sz="2400" dirty="0" smtClean="0">
                <a:latin typeface="Georgia" panose="02040502050405020303" pitchFamily="18" charset="0"/>
              </a:rPr>
              <a:t> </a:t>
            </a:r>
            <a:r>
              <a:rPr lang="ru-RU" sz="2400" dirty="0" err="1" smtClean="0">
                <a:latin typeface="Georgia" panose="02040502050405020303" pitchFamily="18" charset="0"/>
              </a:rPr>
              <a:t>Республіка</a:t>
            </a:r>
            <a:r>
              <a:rPr lang="ru-RU" sz="2400" dirty="0" smtClean="0">
                <a:latin typeface="Georgia" panose="02040502050405020303" pitchFamily="18" charset="0"/>
              </a:rPr>
              <a:t> </a:t>
            </a:r>
            <a:r>
              <a:rPr lang="ru-RU" sz="2400" dirty="0" err="1" smtClean="0">
                <a:latin typeface="Georgia" panose="02040502050405020303" pitchFamily="18" charset="0"/>
              </a:rPr>
              <a:t>назавжди</a:t>
            </a:r>
            <a:r>
              <a:rPr lang="ru-RU" sz="2400" dirty="0" smtClean="0">
                <a:latin typeface="Georgia" panose="02040502050405020303" pitchFamily="18" charset="0"/>
              </a:rPr>
              <a:t> </a:t>
            </a:r>
            <a:r>
              <a:rPr lang="ru-RU" sz="2400" dirty="0" err="1" smtClean="0">
                <a:latin typeface="Georgia" panose="02040502050405020303" pitchFamily="18" charset="0"/>
              </a:rPr>
              <a:t>пішла</a:t>
            </a:r>
            <a:r>
              <a:rPr lang="ru-RU" sz="2400" dirty="0" smtClean="0">
                <a:latin typeface="Georgia" panose="02040502050405020303" pitchFamily="18" charset="0"/>
              </a:rPr>
              <a:t> в </a:t>
            </a:r>
            <a:r>
              <a:rPr lang="ru-RU" sz="2400" dirty="0" err="1" smtClean="0">
                <a:latin typeface="Georgia" panose="02040502050405020303" pitchFamily="18" charset="0"/>
              </a:rPr>
              <a:t>історію</a:t>
            </a:r>
            <a:r>
              <a:rPr lang="ru-RU" sz="2400" dirty="0" smtClean="0">
                <a:latin typeface="Georgia" panose="02040502050405020303" pitchFamily="18" charset="0"/>
              </a:rPr>
              <a:t>.</a:t>
            </a:r>
          </a:p>
          <a:p>
            <a:r>
              <a:rPr lang="ru-RU" sz="2400" dirty="0" smtClean="0">
                <a:latin typeface="Georgia" panose="02040502050405020303" pitchFamily="18" charset="0"/>
              </a:rPr>
              <a:t>Нова </a:t>
            </a:r>
            <a:r>
              <a:rPr lang="ru-RU" sz="2400" dirty="0" err="1" smtClean="0">
                <a:latin typeface="Georgia" panose="02040502050405020303" pitchFamily="18" charset="0"/>
              </a:rPr>
              <a:t>конституція</a:t>
            </a:r>
            <a:r>
              <a:rPr lang="ru-RU" sz="2400" dirty="0" smtClean="0">
                <a:latin typeface="Georgia" panose="02040502050405020303" pitchFamily="18" charset="0"/>
              </a:rPr>
              <a:t> </a:t>
            </a:r>
            <a:r>
              <a:rPr lang="ru-RU" sz="2400" dirty="0" err="1" smtClean="0">
                <a:latin typeface="Georgia" panose="02040502050405020303" pitchFamily="18" charset="0"/>
              </a:rPr>
              <a:t>Франції</a:t>
            </a:r>
            <a:r>
              <a:rPr lang="ru-RU" sz="2400" dirty="0" smtClean="0">
                <a:latin typeface="Georgia" panose="02040502050405020303" pitchFamily="18" charset="0"/>
              </a:rPr>
              <a:t>, </a:t>
            </a:r>
            <a:r>
              <a:rPr lang="ru-RU" sz="2400" dirty="0" err="1" smtClean="0">
                <a:latin typeface="Georgia" panose="02040502050405020303" pitchFamily="18" charset="0"/>
              </a:rPr>
              <a:t>прийнята</a:t>
            </a:r>
            <a:r>
              <a:rPr lang="ru-RU" sz="2400" dirty="0" smtClean="0">
                <a:latin typeface="Georgia" panose="02040502050405020303" pitchFamily="18" charset="0"/>
              </a:rPr>
              <a:t> 28 </a:t>
            </a:r>
            <a:r>
              <a:rPr lang="ru-RU" sz="2400" dirty="0" err="1" smtClean="0">
                <a:latin typeface="Georgia" panose="02040502050405020303" pitchFamily="18" charset="0"/>
              </a:rPr>
              <a:t>вересня</a:t>
            </a:r>
            <a:r>
              <a:rPr lang="ru-RU" sz="2400" dirty="0" smtClean="0">
                <a:latin typeface="Georgia" panose="02040502050405020303" pitchFamily="18" charset="0"/>
              </a:rPr>
              <a:t> 1958 р., </a:t>
            </a:r>
            <a:r>
              <a:rPr lang="ru-RU" sz="2400" dirty="0" err="1" smtClean="0">
                <a:latin typeface="Georgia" panose="02040502050405020303" pitchFamily="18" charset="0"/>
              </a:rPr>
              <a:t>значно</a:t>
            </a:r>
            <a:r>
              <a:rPr lang="ru-RU" sz="2400" dirty="0" smtClean="0">
                <a:latin typeface="Georgia" panose="02040502050405020303" pitchFamily="18" charset="0"/>
              </a:rPr>
              <a:t> </a:t>
            </a:r>
            <a:r>
              <a:rPr lang="ru-RU" sz="2400" dirty="0" err="1" smtClean="0">
                <a:latin typeface="Georgia" panose="02040502050405020303" pitchFamily="18" charset="0"/>
              </a:rPr>
              <a:t>звузила</a:t>
            </a:r>
            <a:r>
              <a:rPr lang="ru-RU" sz="2400" dirty="0" smtClean="0">
                <a:latin typeface="Georgia" panose="02040502050405020303" pitchFamily="18" charset="0"/>
              </a:rPr>
              <a:t> </a:t>
            </a:r>
            <a:r>
              <a:rPr lang="ru-RU" sz="2400" dirty="0" err="1" smtClean="0">
                <a:latin typeface="Georgia" panose="02040502050405020303" pitchFamily="18" charset="0"/>
              </a:rPr>
              <a:t>повноваження</a:t>
            </a:r>
            <a:r>
              <a:rPr lang="ru-RU" sz="2400" dirty="0" smtClean="0">
                <a:latin typeface="Georgia" panose="02040502050405020303" pitchFamily="18" charset="0"/>
              </a:rPr>
              <a:t> парламенту і </a:t>
            </a:r>
            <a:r>
              <a:rPr lang="ru-RU" sz="2400" dirty="0" err="1" smtClean="0">
                <a:latin typeface="Georgia" panose="02040502050405020303" pitchFamily="18" charset="0"/>
              </a:rPr>
              <a:t>значно</a:t>
            </a:r>
            <a:r>
              <a:rPr lang="ru-RU" sz="2400" dirty="0" smtClean="0">
                <a:latin typeface="Georgia" panose="02040502050405020303" pitchFamily="18" charset="0"/>
              </a:rPr>
              <a:t> </a:t>
            </a:r>
            <a:r>
              <a:rPr lang="ru-RU" sz="2400" dirty="0" err="1" smtClean="0">
                <a:latin typeface="Georgia" panose="02040502050405020303" pitchFamily="18" charset="0"/>
              </a:rPr>
              <a:t>розширила</a:t>
            </a:r>
            <a:r>
              <a:rPr lang="ru-RU" sz="2400" dirty="0" smtClean="0">
                <a:latin typeface="Georgia" panose="02040502050405020303" pitchFamily="18" charset="0"/>
              </a:rPr>
              <a:t> права президента. Глава </a:t>
            </a:r>
            <a:r>
              <a:rPr lang="ru-RU" sz="2400" dirty="0" err="1" smtClean="0">
                <a:latin typeface="Georgia" panose="02040502050405020303" pitchFamily="18" charset="0"/>
              </a:rPr>
              <a:t>держави</a:t>
            </a:r>
            <a:r>
              <a:rPr lang="ru-RU" sz="2400" dirty="0" smtClean="0">
                <a:latin typeface="Georgia" panose="02040502050405020303" pitchFamily="18" charset="0"/>
              </a:rPr>
              <a:t> практично одержав </a:t>
            </a:r>
            <a:r>
              <a:rPr lang="ru-RU" sz="2400" dirty="0" err="1" smtClean="0">
                <a:latin typeface="Georgia" panose="02040502050405020303" pitchFamily="18" charset="0"/>
              </a:rPr>
              <a:t>можливість</a:t>
            </a:r>
            <a:r>
              <a:rPr lang="ru-RU" sz="2400" dirty="0" smtClean="0">
                <a:latin typeface="Georgia" panose="02040502050405020303" pitchFamily="18" charset="0"/>
              </a:rPr>
              <a:t> </a:t>
            </a:r>
            <a:r>
              <a:rPr lang="ru-RU" sz="2400" dirty="0" err="1" smtClean="0">
                <a:latin typeface="Georgia" panose="02040502050405020303" pitchFamily="18" charset="0"/>
              </a:rPr>
              <a:t>одноосібно</a:t>
            </a:r>
            <a:r>
              <a:rPr lang="ru-RU" sz="2400" dirty="0" smtClean="0">
                <a:latin typeface="Georgia" panose="02040502050405020303" pitchFamily="18" charset="0"/>
              </a:rPr>
              <a:t> </a:t>
            </a:r>
            <a:r>
              <a:rPr lang="ru-RU" sz="2400" dirty="0" err="1" smtClean="0">
                <a:latin typeface="Georgia" panose="02040502050405020303" pitchFamily="18" charset="0"/>
              </a:rPr>
              <a:t>визначати</a:t>
            </a:r>
            <a:r>
              <a:rPr lang="ru-RU" sz="2400" dirty="0" smtClean="0">
                <a:latin typeface="Georgia" panose="02040502050405020303" pitchFamily="18" charset="0"/>
              </a:rPr>
              <a:t> </a:t>
            </a:r>
            <a:r>
              <a:rPr lang="ru-RU" sz="2400" dirty="0" err="1" smtClean="0">
                <a:latin typeface="Georgia" panose="02040502050405020303" pitchFamily="18" charset="0"/>
              </a:rPr>
              <a:t>внутрішню</a:t>
            </a:r>
            <a:r>
              <a:rPr lang="ru-RU" sz="2400" dirty="0" smtClean="0">
                <a:latin typeface="Georgia" panose="02040502050405020303" pitchFamily="18" charset="0"/>
              </a:rPr>
              <a:t> і </a:t>
            </a:r>
            <a:r>
              <a:rPr lang="ru-RU" sz="2400" dirty="0" err="1" smtClean="0">
                <a:latin typeface="Georgia" panose="02040502050405020303" pitchFamily="18" charset="0"/>
              </a:rPr>
              <a:t>зовнішню</a:t>
            </a:r>
            <a:r>
              <a:rPr lang="ru-RU" sz="2400" dirty="0" smtClean="0">
                <a:latin typeface="Georgia" panose="02040502050405020303" pitchFamily="18" charset="0"/>
              </a:rPr>
              <a:t> </a:t>
            </a:r>
            <a:r>
              <a:rPr lang="ru-RU" sz="2400" dirty="0" err="1" smtClean="0">
                <a:latin typeface="Georgia" panose="02040502050405020303" pitchFamily="18" charset="0"/>
              </a:rPr>
              <a:t>політику</a:t>
            </a:r>
            <a:r>
              <a:rPr lang="ru-RU" sz="2400" dirty="0" smtClean="0">
                <a:latin typeface="Georgia" panose="02040502050405020303" pitchFamily="18" charset="0"/>
              </a:rPr>
              <a:t> </a:t>
            </a:r>
            <a:r>
              <a:rPr lang="ru-RU" sz="2400" dirty="0" err="1" smtClean="0">
                <a:latin typeface="Georgia" panose="02040502050405020303" pitchFamily="18" charset="0"/>
              </a:rPr>
              <a:t>країни</a:t>
            </a:r>
            <a:r>
              <a:rPr lang="ru-RU" sz="2400" dirty="0" smtClean="0">
                <a:latin typeface="Georgia" panose="02040502050405020303" pitchFamily="18" charset="0"/>
              </a:rPr>
              <a:t>.</a:t>
            </a:r>
          </a:p>
          <a:p>
            <a:r>
              <a:rPr lang="ru-RU" sz="2400" dirty="0" smtClean="0">
                <a:latin typeface="Georgia" panose="02040502050405020303" pitchFamily="18" charset="0"/>
              </a:rPr>
              <a:t> </a:t>
            </a:r>
            <a:r>
              <a:rPr lang="ru-RU" sz="2400" i="1" dirty="0" smtClean="0">
                <a:solidFill>
                  <a:srgbClr val="0070C0"/>
                </a:solidFill>
                <a:latin typeface="Georgia" panose="02040502050405020303" pitchFamily="18" charset="0"/>
              </a:rPr>
              <a:t>21 </a:t>
            </a:r>
            <a:r>
              <a:rPr lang="ru-RU" sz="2400" i="1" dirty="0" err="1" smtClean="0">
                <a:solidFill>
                  <a:srgbClr val="0070C0"/>
                </a:solidFill>
                <a:latin typeface="Georgia" panose="02040502050405020303" pitchFamily="18" charset="0"/>
              </a:rPr>
              <a:t>грудня</a:t>
            </a:r>
            <a:r>
              <a:rPr lang="ru-RU" sz="2400" i="1" dirty="0" smtClean="0">
                <a:solidFill>
                  <a:srgbClr val="0070C0"/>
                </a:solidFill>
                <a:latin typeface="Georgia" panose="02040502050405020303" pitchFamily="18" charset="0"/>
              </a:rPr>
              <a:t> 1958 р. президентом </a:t>
            </a:r>
            <a:r>
              <a:rPr lang="ru-RU" sz="2400" i="1" dirty="0" err="1" smtClean="0">
                <a:solidFill>
                  <a:srgbClr val="0070C0"/>
                </a:solidFill>
                <a:latin typeface="Georgia" panose="02040502050405020303" pitchFamily="18" charset="0"/>
              </a:rPr>
              <a:t>Французької</a:t>
            </a:r>
            <a:r>
              <a:rPr lang="ru-RU" sz="2400" i="1" dirty="0" smtClean="0">
                <a:solidFill>
                  <a:srgbClr val="0070C0"/>
                </a:solidFill>
                <a:latin typeface="Georgia" panose="02040502050405020303" pitchFamily="18" charset="0"/>
              </a:rPr>
              <a:t> </a:t>
            </a:r>
            <a:r>
              <a:rPr lang="ru-RU" sz="2400" i="1" dirty="0" err="1" smtClean="0">
                <a:solidFill>
                  <a:srgbClr val="0070C0"/>
                </a:solidFill>
                <a:latin typeface="Georgia" panose="02040502050405020303" pitchFamily="18" charset="0"/>
              </a:rPr>
              <a:t>республіки</a:t>
            </a:r>
            <a:r>
              <a:rPr lang="ru-RU" sz="2400" i="1" dirty="0" smtClean="0">
                <a:solidFill>
                  <a:srgbClr val="0070C0"/>
                </a:solidFill>
                <a:latin typeface="Georgia" panose="02040502050405020303" pitchFamily="18" charset="0"/>
              </a:rPr>
              <a:t> </a:t>
            </a:r>
            <a:r>
              <a:rPr lang="ru-RU" sz="2400" i="1" dirty="0" err="1" smtClean="0">
                <a:solidFill>
                  <a:srgbClr val="0070C0"/>
                </a:solidFill>
                <a:latin typeface="Georgia" panose="02040502050405020303" pitchFamily="18" charset="0"/>
              </a:rPr>
              <a:t>було</a:t>
            </a:r>
            <a:r>
              <a:rPr lang="ru-RU" sz="2400" i="1" dirty="0" smtClean="0">
                <a:solidFill>
                  <a:srgbClr val="0070C0"/>
                </a:solidFill>
                <a:latin typeface="Georgia" panose="02040502050405020303" pitchFamily="18" charset="0"/>
              </a:rPr>
              <a:t> </a:t>
            </a:r>
            <a:r>
              <a:rPr lang="ru-RU" sz="2400" i="1" dirty="0" err="1" smtClean="0">
                <a:solidFill>
                  <a:srgbClr val="0070C0"/>
                </a:solidFill>
                <a:latin typeface="Georgia" panose="02040502050405020303" pitchFamily="18" charset="0"/>
              </a:rPr>
              <a:t>обрано</a:t>
            </a:r>
            <a:r>
              <a:rPr lang="ru-RU" sz="2400" i="1" dirty="0" smtClean="0">
                <a:solidFill>
                  <a:srgbClr val="0070C0"/>
                </a:solidFill>
                <a:latin typeface="Georgia" panose="02040502050405020303" pitchFamily="18" charset="0"/>
              </a:rPr>
              <a:t> Шарля де Голля, </a:t>
            </a:r>
            <a:r>
              <a:rPr lang="ru-RU" sz="2400" dirty="0" err="1" smtClean="0">
                <a:latin typeface="Georgia" panose="02040502050405020303" pitchFamily="18" charset="0"/>
              </a:rPr>
              <a:t>прем’єр</a:t>
            </a:r>
            <a:r>
              <a:rPr lang="ru-RU" sz="2400" dirty="0" smtClean="0">
                <a:latin typeface="Georgia" panose="02040502050405020303" pitchFamily="18" charset="0"/>
              </a:rPr>
              <a:t> - </a:t>
            </a:r>
            <a:r>
              <a:rPr lang="ru-RU" sz="2400" dirty="0" err="1" smtClean="0">
                <a:latin typeface="Georgia" panose="02040502050405020303" pitchFamily="18" charset="0"/>
              </a:rPr>
              <a:t>міністром</a:t>
            </a:r>
            <a:r>
              <a:rPr lang="ru-RU" sz="2400" dirty="0" smtClean="0">
                <a:latin typeface="Georgia" panose="02040502050405020303" pitchFamily="18" charset="0"/>
              </a:rPr>
              <a:t> став </a:t>
            </a:r>
            <a:r>
              <a:rPr lang="ru-RU" sz="2400" dirty="0" err="1" smtClean="0">
                <a:latin typeface="Georgia" panose="02040502050405020303" pitchFamily="18" charset="0"/>
              </a:rPr>
              <a:t>М.Дебре</a:t>
            </a:r>
            <a:r>
              <a:rPr lang="ru-RU" sz="2400" dirty="0" smtClean="0">
                <a:latin typeface="Georgia" panose="02040502050405020303" pitchFamily="18" charset="0"/>
              </a:rPr>
              <a:t> ( 1959-1962 </a:t>
            </a:r>
            <a:r>
              <a:rPr lang="ru-RU" sz="2400" dirty="0" err="1" smtClean="0">
                <a:latin typeface="Georgia" panose="02040502050405020303" pitchFamily="18" charset="0"/>
              </a:rPr>
              <a:t>рр</a:t>
            </a:r>
            <a:r>
              <a:rPr lang="ru-RU" sz="2400" dirty="0" smtClean="0">
                <a:latin typeface="Georgia" panose="02040502050405020303" pitchFamily="18" charset="0"/>
              </a:rPr>
              <a:t>.).</a:t>
            </a:r>
            <a:endParaRPr lang="ru-RU" sz="2400" dirty="0">
              <a:latin typeface="Georgia" panose="02040502050405020303" pitchFamily="18" charset="0"/>
            </a:endParaRPr>
          </a:p>
        </p:txBody>
      </p:sp>
    </p:spTree>
    <p:extLst>
      <p:ext uri="{BB962C8B-B14F-4D97-AF65-F5344CB8AC3E}">
        <p14:creationId xmlns:p14="http://schemas.microsoft.com/office/powerpoint/2010/main" val="9057550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1178</Words>
  <Application>Microsoft Office PowerPoint</Application>
  <PresentationFormat>Широкоэкранный</PresentationFormat>
  <Paragraphs>47</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Calibri Light</vt:lpstr>
      <vt:lpstr>Garamond</vt:lpstr>
      <vt:lpstr>Georgia</vt:lpstr>
      <vt:lpstr>Monotype Corsiva</vt:lpstr>
      <vt:lpstr>Тема Office</vt:lpstr>
      <vt:lpstr>Шарль де Голль                        (22 листопада 1890 — 9 листопада 1970)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Шарль де Голль                        (22 листопада 1890 — 9 листопада 1970)</dc:title>
  <dc:creator>Veronika Tretiak</dc:creator>
  <cp:lastModifiedBy>Veronika Tretiak</cp:lastModifiedBy>
  <cp:revision>7</cp:revision>
  <dcterms:created xsi:type="dcterms:W3CDTF">2022-05-19T08:01:11Z</dcterms:created>
  <dcterms:modified xsi:type="dcterms:W3CDTF">2022-05-19T09:08:24Z</dcterms:modified>
</cp:coreProperties>
</file>