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9" r:id="rId3"/>
    <p:sldId id="273" r:id="rId4"/>
    <p:sldId id="263" r:id="rId5"/>
    <p:sldId id="269" r:id="rId6"/>
    <p:sldId id="270" r:id="rId7"/>
    <p:sldId id="271" r:id="rId8"/>
    <p:sldId id="264" r:id="rId9"/>
    <p:sldId id="265" r:id="rId10"/>
    <p:sldId id="266" r:id="rId11"/>
    <p:sldId id="267" r:id="rId12"/>
    <p:sldId id="272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6BA5"/>
    <a:srgbClr val="6E558D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3" autoAdjust="0"/>
    <p:restoredTop sz="94660"/>
  </p:normalViewPr>
  <p:slideViewPr>
    <p:cSldViewPr>
      <p:cViewPr varScale="1">
        <p:scale>
          <a:sx n="69" d="100"/>
          <a:sy n="69" d="100"/>
        </p:scale>
        <p:origin x="139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93A02-D28B-4D41-9756-B65D11236665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EC6CD6-F686-45B0-A374-59621B28CA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C6CD6-F686-45B0-A374-59621B28CA1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B7319-8752-43DC-9251-6FF6EC4E5500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63" r:id="rId4"/>
    <p:sldLayoutId id="2147483650" r:id="rId5"/>
    <p:sldLayoutId id="2147483661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55576" y="764704"/>
            <a:ext cx="7704856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1540" y="1700808"/>
            <a:ext cx="835292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Calibri"/>
              </a:rPr>
              <a:t> </a:t>
            </a:r>
            <a:r>
              <a:rPr lang="uk-UA" sz="4400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C00000"/>
                </a:solidFill>
                <a:latin typeface="Calibri"/>
              </a:rPr>
              <a:t>Пипін Короткий – засновник династій Каролінгів</a:t>
            </a:r>
            <a:endParaRPr lang="uk-UA" sz="4400" dirty="0">
              <a:ln w="6600">
                <a:solidFill>
                  <a:srgbClr val="C0504D"/>
                </a:solidFill>
                <a:prstDash val="solid"/>
              </a:ln>
              <a:solidFill>
                <a:srgbClr val="C00000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7776864" cy="4525963"/>
          </a:xfrm>
        </p:spPr>
        <p:txBody>
          <a:bodyPr/>
          <a:lstStyle/>
          <a:p>
            <a:pPr marL="0" lvl="0" indent="0">
              <a:buNone/>
            </a:pPr>
            <a:r>
              <a:rPr lang="uk-UA" dirty="0">
                <a:solidFill>
                  <a:prstClr val="black"/>
                </a:solidFill>
                <a:latin typeface="Calibri"/>
              </a:rPr>
              <a:t>Пипін Короткий встановив королівську монополію і впорядкував карбування срібної монети </a:t>
            </a:r>
            <a:r>
              <a:rPr lang="ru-RU" dirty="0" err="1">
                <a:solidFill>
                  <a:prstClr val="black"/>
                </a:solidFill>
                <a:latin typeface="Calibri"/>
              </a:rPr>
              <a:t>вимагаючи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alibri"/>
              </a:rPr>
              <a:t>щоб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 на монетах </a:t>
            </a:r>
            <a:r>
              <a:rPr lang="ru-RU" dirty="0" err="1">
                <a:solidFill>
                  <a:prstClr val="black"/>
                </a:solidFill>
                <a:latin typeface="Calibri"/>
              </a:rPr>
              <a:t>була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alibri"/>
              </a:rPr>
              <a:t>його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Calibri"/>
              </a:rPr>
              <a:t>монограма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 і </a:t>
            </a:r>
            <a:r>
              <a:rPr lang="ru-RU" dirty="0" err="1">
                <a:solidFill>
                  <a:prstClr val="black"/>
                </a:solidFill>
                <a:latin typeface="Calibri"/>
              </a:rPr>
              <a:t>щоб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 з </a:t>
            </a:r>
            <a:r>
              <a:rPr lang="ru-RU" dirty="0" err="1">
                <a:solidFill>
                  <a:prstClr val="black"/>
                </a:solidFill>
                <a:latin typeface="Calibri"/>
              </a:rPr>
              <a:t>римського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 фунта </a:t>
            </a:r>
            <a:r>
              <a:rPr lang="ru-RU" dirty="0" err="1">
                <a:solidFill>
                  <a:prstClr val="black"/>
                </a:solidFill>
                <a:latin typeface="Calibri"/>
              </a:rPr>
              <a:t>вироблялося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 288 день </a:t>
            </a:r>
            <a:r>
              <a:rPr lang="ru-RU" sz="2400" i="1" dirty="0">
                <a:solidFill>
                  <a:prstClr val="black"/>
                </a:solidFill>
                <a:latin typeface="Calibri"/>
              </a:rPr>
              <a:t>(</a:t>
            </a:r>
            <a:r>
              <a:rPr lang="ru-RU" sz="2400" i="1" dirty="0" err="1">
                <a:solidFill>
                  <a:prstClr val="black"/>
                </a:solidFill>
                <a:latin typeface="Calibri"/>
              </a:rPr>
              <a:t>тобто</a:t>
            </a:r>
            <a:r>
              <a:rPr lang="ru-RU" sz="2400" i="1" dirty="0">
                <a:solidFill>
                  <a:prstClr val="black"/>
                </a:solidFill>
                <a:latin typeface="Calibri"/>
              </a:rPr>
              <a:t> 24 су на фунт і 12 день по 1,22 </a:t>
            </a:r>
            <a:r>
              <a:rPr lang="ru-RU" sz="2400" i="1" dirty="0" err="1">
                <a:solidFill>
                  <a:prstClr val="black"/>
                </a:solidFill>
                <a:latin typeface="Calibri"/>
              </a:rPr>
              <a:t>грама</a:t>
            </a:r>
            <a:r>
              <a:rPr lang="ru-RU" sz="2400" i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400" i="1" dirty="0" err="1">
                <a:solidFill>
                  <a:prstClr val="black"/>
                </a:solidFill>
                <a:latin typeface="Calibri"/>
              </a:rPr>
              <a:t>срібла</a:t>
            </a:r>
            <a:r>
              <a:rPr lang="ru-RU" sz="2400" i="1" dirty="0">
                <a:solidFill>
                  <a:prstClr val="black"/>
                </a:solidFill>
                <a:latin typeface="Calibri"/>
              </a:rPr>
              <a:t> на су).</a:t>
            </a:r>
            <a:endParaRPr lang="uk-UA" sz="2400" i="1" dirty="0">
              <a:solidFill>
                <a:prstClr val="black"/>
              </a:solidFill>
              <a:latin typeface="Calibri"/>
            </a:endParaRP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94991"/>
            <a:ext cx="4743099" cy="23471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8672" y="0"/>
            <a:ext cx="1891471" cy="196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442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prstClr val="black"/>
                </a:solidFill>
                <a:latin typeface="Calibri"/>
              </a:rPr>
              <a:t>Внутрішня політика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600200"/>
            <a:ext cx="8003232" cy="4525963"/>
          </a:xfrm>
        </p:spPr>
        <p:txBody>
          <a:bodyPr/>
          <a:lstStyle/>
          <a:p>
            <a:pPr marL="0" lvl="0" indent="0">
              <a:buNone/>
            </a:pPr>
            <a:r>
              <a:rPr lang="uk-UA" sz="2800" dirty="0">
                <a:solidFill>
                  <a:prstClr val="black"/>
                </a:solidFill>
                <a:latin typeface="Calibri"/>
              </a:rPr>
              <a:t>Міжнародний авторитет Пипіна став великим. В 757 році Пипін вирішив скріпити відносини з імператором Візантії </a:t>
            </a:r>
            <a:r>
              <a:rPr lang="uk-UA" sz="2800" dirty="0" err="1">
                <a:solidFill>
                  <a:prstClr val="black"/>
                </a:solidFill>
                <a:latin typeface="Calibri"/>
              </a:rPr>
              <a:t>Констянтином</a:t>
            </a:r>
            <a:r>
              <a:rPr lang="uk-UA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V</a:t>
            </a:r>
            <a:r>
              <a:rPr lang="uk-UA" sz="2800" dirty="0">
                <a:solidFill>
                  <a:prstClr val="black"/>
                </a:solidFill>
                <a:latin typeface="Calibri"/>
              </a:rPr>
              <a:t>. </a:t>
            </a:r>
          </a:p>
          <a:p>
            <a:pPr marL="0" lvl="0" indent="0">
              <a:buNone/>
            </a:pPr>
            <a:r>
              <a:rPr lang="uk-UA" sz="2800" dirty="0">
                <a:solidFill>
                  <a:prstClr val="black"/>
                </a:solidFill>
                <a:latin typeface="Calibri"/>
              </a:rPr>
              <a:t>З 757 року по 767 між двома дворами відбувся обмін делегаціями з багатими подарунками, також обговорювався проект одруження сина імператора на дочці Пипіна Гізелі.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19222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467"/>
            <a:ext cx="8229600" cy="1143000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Пипін Короткий виховав Карла Великого</a:t>
            </a:r>
            <a:endParaRPr lang="uk-UA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98356" y="1176861"/>
            <a:ext cx="5256585" cy="4969696"/>
          </a:xfrm>
        </p:spPr>
        <p:txBody>
          <a:bodyPr>
            <a:noAutofit/>
          </a:bodyPr>
          <a:lstStyle/>
          <a:p>
            <a:pPr marL="0" indent="457200">
              <a:buNone/>
            </a:pPr>
            <a:r>
              <a:rPr lang="uk-UA" sz="2400" dirty="0"/>
              <a:t>Династію Каролінгів </a:t>
            </a:r>
            <a:r>
              <a:rPr lang="uk-UA" sz="2400" dirty="0" smtClean="0"/>
              <a:t>пам'ятають </a:t>
            </a:r>
            <a:r>
              <a:rPr lang="uk-UA" sz="2400" dirty="0"/>
              <a:t>за Карлом Великим. Той, звичайно, заслужив своє </a:t>
            </a:r>
            <a:r>
              <a:rPr lang="uk-UA" sz="2400" dirty="0" smtClean="0"/>
              <a:t>прізвисько, але </a:t>
            </a:r>
            <a:r>
              <a:rPr lang="uk-UA" sz="2400" dirty="0"/>
              <a:t>основу цього створив саме </a:t>
            </a:r>
            <a:r>
              <a:rPr lang="uk-UA" sz="2400" dirty="0" smtClean="0"/>
              <a:t>Пипін </a:t>
            </a:r>
            <a:r>
              <a:rPr lang="uk-UA" sz="2400" dirty="0"/>
              <a:t>Короткий. </a:t>
            </a:r>
            <a:r>
              <a:rPr lang="uk-UA" sz="2400" dirty="0" smtClean="0"/>
              <a:t>                                          </a:t>
            </a:r>
          </a:p>
          <a:p>
            <a:pPr marL="0" indent="457200">
              <a:buNone/>
            </a:pPr>
            <a:r>
              <a:rPr lang="uk-UA" sz="2400" dirty="0" smtClean="0"/>
              <a:t>Його </a:t>
            </a:r>
            <a:r>
              <a:rPr lang="uk-UA" sz="2400" dirty="0"/>
              <a:t>уніфікація країни та придушення васалів були основою міцної влади його сина. Крім того, тато часто брав Карла в походи і з юності залучав до державних справ. Навіть Папу Стефанія він відправив зустрічати саме юного Карла — щоб вчився поводитися з великими цього світу.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0768"/>
            <a:ext cx="3898356" cy="41956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5" y="5515649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/>
              <a:t>Карл Великий – син Пипіна Короткого</a:t>
            </a:r>
            <a:endParaRPr lang="uk-UA" i="1" dirty="0"/>
          </a:p>
        </p:txBody>
      </p:sp>
    </p:spTree>
    <p:extLst>
      <p:ext uri="{BB962C8B-B14F-4D97-AF65-F5344CB8AC3E}">
        <p14:creationId xmlns:p14="http://schemas.microsoft.com/office/powerpoint/2010/main" val="3013050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Пипін правил Франкською державою 10 років як </a:t>
            </a:r>
            <a:r>
              <a:rPr lang="uk-UA" dirty="0" err="1"/>
              <a:t>майорд</a:t>
            </a:r>
            <a:r>
              <a:rPr lang="uk-UA" dirty="0"/>
              <a:t> і 17 років як король. Він помер від водянки 24 вересня 768 р. Відчувши приближення смерті, він скликав духовність і вельмож у Сен-Дені, і розділив королівство між двома своїми синами від </a:t>
            </a:r>
            <a:r>
              <a:rPr lang="uk-UA" dirty="0" err="1"/>
              <a:t>Бертради</a:t>
            </a:r>
            <a:r>
              <a:rPr lang="uk-UA" dirty="0"/>
              <a:t> Карлом і </a:t>
            </a:r>
            <a:r>
              <a:rPr lang="uk-UA" dirty="0" err="1"/>
              <a:t>Карломаном</a:t>
            </a:r>
            <a:r>
              <a:rPr lang="uk-UA" dirty="0"/>
              <a:t>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65099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/>
              <a:t>Пипін Короткий (751–768)</a:t>
            </a:r>
            <a:br>
              <a:rPr lang="uk-UA" dirty="0"/>
            </a:br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779912" y="1196752"/>
            <a:ext cx="5211144" cy="54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>
                <a:solidFill>
                  <a:prstClr val="black"/>
                </a:solidFill>
                <a:latin typeface="Georgia" panose="02040502050405020303" pitchFamily="18" charset="0"/>
                <a:ea typeface="+mj-ea"/>
                <a:cs typeface="+mj-cs"/>
              </a:rPr>
              <a:t>У 751 році почалась нова епоха в історії Франції – епоха правління Каролінгів. </a:t>
            </a:r>
            <a:r>
              <a:rPr lang="uk-UA" sz="2800" dirty="0" smtClean="0">
                <a:solidFill>
                  <a:prstClr val="black"/>
                </a:solidFill>
                <a:latin typeface="Georgia" panose="02040502050405020303" pitchFamily="18" charset="0"/>
                <a:ea typeface="+mj-ea"/>
                <a:cs typeface="+mj-cs"/>
              </a:rPr>
              <a:t>  І </a:t>
            </a:r>
            <a:r>
              <a:rPr lang="uk-UA" sz="2800" dirty="0">
                <a:solidFill>
                  <a:prstClr val="black"/>
                </a:solidFill>
                <a:latin typeface="Georgia" panose="02040502050405020303" pitchFamily="18" charset="0"/>
                <a:ea typeface="+mj-ea"/>
                <a:cs typeface="+mj-cs"/>
              </a:rPr>
              <a:t>ось, на троні Франкської держави з'явився новий король </a:t>
            </a:r>
            <a:r>
              <a:rPr lang="uk-UA" sz="2800" i="1" dirty="0">
                <a:solidFill>
                  <a:prstClr val="black"/>
                </a:solidFill>
                <a:latin typeface="Georgia" panose="02040502050405020303" pitchFamily="18" charset="0"/>
                <a:ea typeface="+mj-ea"/>
                <a:cs typeface="+mj-cs"/>
              </a:rPr>
              <a:t>Пипін Короткий.                                        </a:t>
            </a:r>
            <a:r>
              <a:rPr lang="uk-UA" sz="2800" dirty="0">
                <a:solidFill>
                  <a:prstClr val="black"/>
                </a:solidFill>
                <a:latin typeface="Georgia" panose="02040502050405020303" pitchFamily="18" charset="0"/>
                <a:ea typeface="+mj-ea"/>
                <a:cs typeface="+mj-cs"/>
              </a:rPr>
              <a:t>Цей невисокий чоловік (мав зріст близько 135 см) блискуче володів мечем, але, що важливіше, мав сталеву волю.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73" y="1412776"/>
            <a:ext cx="3718580" cy="46112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20688"/>
            <a:ext cx="8460432" cy="6048672"/>
          </a:xfrm>
        </p:spPr>
        <p:txBody>
          <a:bodyPr>
            <a:noAutofit/>
          </a:bodyPr>
          <a:lstStyle/>
          <a:p>
            <a:pPr marL="0" indent="457200">
              <a:buNone/>
            </a:pPr>
            <a:r>
              <a:rPr lang="ru-RU" sz="2400" dirty="0"/>
              <a:t>Коротким через </a:t>
            </a:r>
            <a:r>
              <a:rPr lang="ru-RU" sz="2400" dirty="0" err="1"/>
              <a:t>свій</a:t>
            </a:r>
            <a:r>
              <a:rPr lang="ru-RU" sz="2400" dirty="0"/>
              <a:t> </a:t>
            </a:r>
            <a:r>
              <a:rPr lang="ru-RU" sz="2400" dirty="0" err="1"/>
              <a:t>зріст</a:t>
            </a:r>
            <a:r>
              <a:rPr lang="ru-RU" sz="2400" dirty="0" smtClean="0"/>
              <a:t>, </a:t>
            </a:r>
            <a:r>
              <a:rPr lang="ru-RU" sz="2400" dirty="0" err="1" smtClean="0"/>
              <a:t>Пипін</a:t>
            </a:r>
            <a:r>
              <a:rPr lang="ru-RU" sz="2400" dirty="0" smtClean="0"/>
              <a:t> </a:t>
            </a:r>
            <a:r>
              <a:rPr lang="ru-RU" sz="2400" dirty="0" err="1" smtClean="0"/>
              <a:t>був</a:t>
            </a:r>
            <a:r>
              <a:rPr lang="ru-RU" sz="2400" dirty="0" smtClean="0"/>
              <a:t> </a:t>
            </a:r>
            <a:r>
              <a:rPr lang="ru-RU" sz="2400" dirty="0" err="1" smtClean="0"/>
              <a:t>сміливим</a:t>
            </a:r>
            <a:r>
              <a:rPr lang="ru-RU" sz="2400" dirty="0" smtClean="0"/>
              <a:t> </a:t>
            </a:r>
            <a:r>
              <a:rPr lang="ru-RU" sz="2400" dirty="0"/>
              <a:t>солдатом, але </a:t>
            </a:r>
            <a:r>
              <a:rPr lang="ru-RU" sz="2400" dirty="0" err="1"/>
              <a:t>багато</a:t>
            </a:r>
            <a:r>
              <a:rPr lang="ru-RU" sz="2400" dirty="0"/>
              <a:t> </a:t>
            </a:r>
            <a:r>
              <a:rPr lang="ru-RU" sz="2400" dirty="0" err="1"/>
              <a:t>хто</a:t>
            </a:r>
            <a:r>
              <a:rPr lang="ru-RU" sz="2400" dirty="0"/>
              <a:t> </a:t>
            </a:r>
            <a:r>
              <a:rPr lang="ru-RU" sz="2400" dirty="0" err="1"/>
              <a:t>вважав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людина</a:t>
            </a:r>
            <a:r>
              <a:rPr lang="ru-RU" sz="2400" dirty="0"/>
              <a:t> такого маленького </a:t>
            </a:r>
            <a:r>
              <a:rPr lang="ru-RU" sz="2400" dirty="0" err="1"/>
              <a:t>зросту</a:t>
            </a:r>
            <a:r>
              <a:rPr lang="ru-RU" sz="2400" dirty="0"/>
              <a:t> не </a:t>
            </a:r>
            <a:r>
              <a:rPr lang="ru-RU" sz="2400" dirty="0" err="1"/>
              <a:t>може</a:t>
            </a:r>
            <a:r>
              <a:rPr lang="ru-RU" sz="2400" dirty="0"/>
              <a:t> </a:t>
            </a:r>
            <a:r>
              <a:rPr lang="ru-RU" sz="2400" dirty="0" err="1"/>
              <a:t>буть</a:t>
            </a:r>
            <a:r>
              <a:rPr lang="ru-RU" sz="2400" dirty="0"/>
              <a:t> </a:t>
            </a:r>
            <a:r>
              <a:rPr lang="ru-RU" sz="2400" dirty="0" err="1"/>
              <a:t>їх</a:t>
            </a:r>
            <a:r>
              <a:rPr lang="ru-RU" sz="2400" dirty="0"/>
              <a:t> королем. </a:t>
            </a:r>
            <a:endParaRPr lang="ru-RU" sz="2400" dirty="0" smtClean="0"/>
          </a:p>
          <a:p>
            <a:pPr marL="0" indent="457200">
              <a:buNone/>
            </a:pPr>
            <a:r>
              <a:rPr lang="ru-RU" sz="2400" dirty="0" err="1" smtClean="0"/>
              <a:t>Отож</a:t>
            </a:r>
            <a:r>
              <a:rPr lang="ru-RU" sz="2400" dirty="0"/>
              <a:t>, одного разу </a:t>
            </a:r>
            <a:r>
              <a:rPr lang="ru-RU" sz="2400" dirty="0" err="1"/>
              <a:t>Пипін</a:t>
            </a:r>
            <a:r>
              <a:rPr lang="ru-RU" sz="2400" dirty="0"/>
              <a:t> наказав привести </a:t>
            </a:r>
            <a:r>
              <a:rPr lang="ru-RU" sz="2400" dirty="0" err="1"/>
              <a:t>величезного</a:t>
            </a:r>
            <a:r>
              <a:rPr lang="ru-RU" sz="2400" dirty="0"/>
              <a:t> </a:t>
            </a:r>
            <a:r>
              <a:rPr lang="ru-RU" sz="2400" dirty="0" err="1"/>
              <a:t>бика</a:t>
            </a:r>
            <a:r>
              <a:rPr lang="ru-RU" sz="2400" dirty="0"/>
              <a:t> та лютого лева. </a:t>
            </a:r>
            <a:endParaRPr lang="ru-RU" sz="2400" dirty="0" smtClean="0"/>
          </a:p>
          <a:p>
            <a:pPr marL="0" indent="457200">
              <a:buNone/>
            </a:pPr>
            <a:r>
              <a:rPr lang="ru-RU" sz="2400" dirty="0" smtClean="0"/>
              <a:t>Лев </a:t>
            </a:r>
            <a:r>
              <a:rPr lang="ru-RU" sz="2400" dirty="0" err="1"/>
              <a:t>схопив</a:t>
            </a:r>
            <a:r>
              <a:rPr lang="ru-RU" sz="2400" dirty="0"/>
              <a:t> </a:t>
            </a:r>
            <a:r>
              <a:rPr lang="ru-RU" sz="2400" dirty="0" err="1"/>
              <a:t>бика</a:t>
            </a:r>
            <a:r>
              <a:rPr lang="ru-RU" sz="2400" dirty="0"/>
              <a:t> за </a:t>
            </a:r>
            <a:r>
              <a:rPr lang="ru-RU" sz="2400" dirty="0" err="1"/>
              <a:t>шию</a:t>
            </a:r>
            <a:r>
              <a:rPr lang="ru-RU" sz="2400" dirty="0"/>
              <a:t>. </a:t>
            </a:r>
            <a:r>
              <a:rPr lang="ru-RU" sz="2400" dirty="0" err="1"/>
              <a:t>Пипін</a:t>
            </a:r>
            <a:r>
              <a:rPr lang="ru-RU" sz="2400" dirty="0"/>
              <a:t> сказав </a:t>
            </a:r>
            <a:r>
              <a:rPr lang="ru-RU" sz="2400" dirty="0" err="1"/>
              <a:t>тим</a:t>
            </a:r>
            <a:r>
              <a:rPr lang="ru-RU" sz="2400" dirty="0"/>
              <a:t>, </a:t>
            </a:r>
            <a:r>
              <a:rPr lang="ru-RU" sz="2400" dirty="0" err="1"/>
              <a:t>хто</a:t>
            </a:r>
            <a:r>
              <a:rPr lang="ru-RU" sz="2400" dirty="0"/>
              <a:t> </a:t>
            </a:r>
            <a:r>
              <a:rPr lang="ru-RU" sz="2400" dirty="0" err="1"/>
              <a:t>кепкував</a:t>
            </a:r>
            <a:r>
              <a:rPr lang="ru-RU" sz="2400" dirty="0"/>
              <a:t> з </a:t>
            </a:r>
            <a:r>
              <a:rPr lang="ru-RU" sz="2400" dirty="0" err="1"/>
              <a:t>нього</a:t>
            </a:r>
            <a:r>
              <a:rPr lang="ru-RU" sz="2400" dirty="0"/>
              <a:t> </a:t>
            </a:r>
            <a:endParaRPr lang="ru-RU" sz="2400" dirty="0" smtClean="0"/>
          </a:p>
          <a:p>
            <a:pPr indent="457200">
              <a:buFontTx/>
              <a:buChar char="-"/>
            </a:pPr>
            <a:r>
              <a:rPr lang="ru-RU" sz="2400" dirty="0" err="1" smtClean="0"/>
              <a:t>Ідіть</a:t>
            </a:r>
            <a:r>
              <a:rPr lang="ru-RU" sz="2400" dirty="0" smtClean="0"/>
              <a:t> </a:t>
            </a:r>
            <a:r>
              <a:rPr lang="ru-RU" sz="2400" dirty="0"/>
              <a:t>і </a:t>
            </a:r>
            <a:r>
              <a:rPr lang="ru-RU" sz="2400" dirty="0" err="1"/>
              <a:t>звільніть</a:t>
            </a:r>
            <a:r>
              <a:rPr lang="ru-RU" sz="2400" dirty="0"/>
              <a:t> </a:t>
            </a:r>
            <a:r>
              <a:rPr lang="ru-RU" sz="2400" dirty="0" err="1"/>
              <a:t>бика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убийте лева. Але </a:t>
            </a:r>
            <a:r>
              <a:rPr lang="ru-RU" sz="2400" dirty="0" err="1"/>
              <a:t>ніхто</a:t>
            </a:r>
            <a:r>
              <a:rPr lang="ru-RU" sz="2400" dirty="0"/>
              <a:t> не </a:t>
            </a:r>
            <a:r>
              <a:rPr lang="ru-RU" sz="2400" dirty="0" err="1"/>
              <a:t>насмілився</a:t>
            </a:r>
            <a:r>
              <a:rPr lang="ru-RU" sz="2400" dirty="0"/>
              <a:t> </a:t>
            </a:r>
            <a:r>
              <a:rPr lang="ru-RU" sz="2400" dirty="0" err="1"/>
              <a:t>навіть</a:t>
            </a:r>
            <a:r>
              <a:rPr lang="ru-RU" sz="2400" dirty="0"/>
              <a:t> </a:t>
            </a:r>
            <a:r>
              <a:rPr lang="ru-RU" sz="2400" dirty="0" err="1"/>
              <a:t>наблизитися</a:t>
            </a:r>
            <a:r>
              <a:rPr lang="ru-RU" sz="2400" dirty="0"/>
              <a:t> до </a:t>
            </a:r>
            <a:r>
              <a:rPr lang="ru-RU" sz="2400" dirty="0" err="1"/>
              <a:t>лютих</a:t>
            </a:r>
            <a:r>
              <a:rPr lang="ru-RU" sz="2400" dirty="0"/>
              <a:t> </a:t>
            </a:r>
            <a:r>
              <a:rPr lang="ru-RU" sz="2400" dirty="0" err="1"/>
              <a:t>тварин</a:t>
            </a:r>
            <a:r>
              <a:rPr lang="ru-RU" sz="2400" dirty="0"/>
              <a:t>. А </a:t>
            </a:r>
            <a:r>
              <a:rPr lang="ru-RU" sz="2400" dirty="0" err="1"/>
              <a:t>Пипін</a:t>
            </a:r>
            <a:r>
              <a:rPr lang="ru-RU" sz="2400" dirty="0"/>
              <a:t> </a:t>
            </a:r>
            <a:r>
              <a:rPr lang="ru-RU" sz="2400" dirty="0" err="1"/>
              <a:t>вийняв</a:t>
            </a:r>
            <a:r>
              <a:rPr lang="ru-RU" sz="2400" dirty="0"/>
              <a:t> меч, і одним ударом </a:t>
            </a:r>
            <a:r>
              <a:rPr lang="ru-RU" sz="2400" dirty="0" err="1"/>
              <a:t>відрубав</a:t>
            </a:r>
            <a:r>
              <a:rPr lang="ru-RU" sz="2400" dirty="0"/>
              <a:t> </a:t>
            </a:r>
            <a:r>
              <a:rPr lang="ru-RU" sz="2400" dirty="0" err="1"/>
              <a:t>голови</a:t>
            </a:r>
            <a:r>
              <a:rPr lang="ru-RU" sz="2400" dirty="0"/>
              <a:t> і леву і </a:t>
            </a:r>
            <a:r>
              <a:rPr lang="ru-RU" sz="2400" dirty="0" err="1"/>
              <a:t>бику</a:t>
            </a:r>
            <a:r>
              <a:rPr lang="ru-RU" sz="2400" dirty="0"/>
              <a:t>. </a:t>
            </a:r>
            <a:endParaRPr lang="ru-RU" sz="2400" dirty="0" smtClean="0"/>
          </a:p>
          <a:p>
            <a:pPr indent="457200" algn="ctr">
              <a:buFontTx/>
              <a:buChar char="-"/>
            </a:pPr>
            <a:r>
              <a:rPr lang="ru-RU" sz="2400" dirty="0" smtClean="0"/>
              <a:t>- </a:t>
            </a:r>
            <a:r>
              <a:rPr lang="ru-RU" sz="2400" dirty="0"/>
              <a:t>Ну </a:t>
            </a:r>
            <a:r>
              <a:rPr lang="ru-RU" sz="2400" dirty="0" err="1"/>
              <a:t>що</a:t>
            </a:r>
            <a:r>
              <a:rPr lang="ru-RU" sz="2400" dirty="0"/>
              <a:t>, я </a:t>
            </a:r>
            <a:r>
              <a:rPr lang="ru-RU" sz="2400" dirty="0" err="1"/>
              <a:t>можу</a:t>
            </a:r>
            <a:r>
              <a:rPr lang="ru-RU" sz="2400" dirty="0"/>
              <a:t> бути вашим королем і повелителем? </a:t>
            </a:r>
            <a:r>
              <a:rPr lang="ru-RU" sz="2400" dirty="0" err="1"/>
              <a:t>Почувши</a:t>
            </a:r>
            <a:r>
              <a:rPr lang="ru-RU" sz="2400" dirty="0"/>
              <a:t> </a:t>
            </a:r>
            <a:r>
              <a:rPr lang="ru-RU" sz="2400" dirty="0" err="1"/>
              <a:t>ці</a:t>
            </a:r>
            <a:r>
              <a:rPr lang="ru-RU" sz="2400" dirty="0"/>
              <a:t> слова </a:t>
            </a:r>
            <a:r>
              <a:rPr lang="ru-RU" sz="2400" dirty="0" err="1"/>
              <a:t>ті</a:t>
            </a:r>
            <a:r>
              <a:rPr lang="ru-RU" sz="2400" dirty="0"/>
              <a:t>, </a:t>
            </a:r>
            <a:r>
              <a:rPr lang="ru-RU" sz="2400" dirty="0" err="1"/>
              <a:t>хто</a:t>
            </a:r>
            <a:r>
              <a:rPr lang="ru-RU" sz="2400" dirty="0"/>
              <a:t> </a:t>
            </a:r>
            <a:r>
              <a:rPr lang="ru-RU" sz="2400" dirty="0" err="1"/>
              <a:t>кепкував</a:t>
            </a:r>
            <a:r>
              <a:rPr lang="ru-RU" sz="2400" dirty="0"/>
              <a:t> з </a:t>
            </a:r>
            <a:r>
              <a:rPr lang="ru-RU" sz="2400" dirty="0" err="1"/>
              <a:t>нього</a:t>
            </a:r>
            <a:r>
              <a:rPr lang="ru-RU" sz="2400" dirty="0"/>
              <a:t>, впали на </a:t>
            </a:r>
            <a:r>
              <a:rPr lang="ru-RU" sz="2400" dirty="0" err="1"/>
              <a:t>коліна</a:t>
            </a:r>
            <a:r>
              <a:rPr lang="ru-RU" sz="2400" dirty="0"/>
              <a:t>. Так </a:t>
            </a:r>
            <a:r>
              <a:rPr lang="ru-RU" sz="2400" dirty="0" err="1"/>
              <a:t>Пипін</a:t>
            </a:r>
            <a:r>
              <a:rPr lang="ru-RU" sz="2400" dirty="0"/>
              <a:t> стал </a:t>
            </a:r>
            <a:r>
              <a:rPr lang="ru-RU" sz="2400" dirty="0" smtClean="0"/>
              <a:t>королем.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680839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39552" y="548680"/>
            <a:ext cx="8064896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err="1"/>
              <a:t>Пипін</a:t>
            </a:r>
            <a:r>
              <a:rPr lang="ru-RU" sz="3600" dirty="0"/>
              <a:t> Короткий – </a:t>
            </a:r>
            <a:r>
              <a:rPr lang="ru-RU" sz="3600" dirty="0" smtClean="0"/>
              <a:t>коронований </a:t>
            </a:r>
            <a:r>
              <a:rPr lang="ru-RU" sz="3600" dirty="0" err="1" smtClean="0"/>
              <a:t>двічі</a:t>
            </a:r>
            <a:endParaRPr lang="uk-UA" sz="36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765920" y="1238027"/>
            <a:ext cx="7694512" cy="3559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dirty="0" smtClean="0"/>
              <a:t>Перший </a:t>
            </a:r>
            <a:r>
              <a:rPr lang="uk-UA" sz="2800" dirty="0"/>
              <a:t>раз Пипіна Короткого коронував архієпископ Боніфацій. Після першої офіційної коронації у багатьох залишилися сумніви в легітимності Пипіна на троні.  Тому в 753 році Пипін був ще раз коронований Папою Римським – Стефаном ІІІ.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6" y="3356992"/>
            <a:ext cx="4468755" cy="30726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6666" y="6411774"/>
            <a:ext cx="3487214" cy="5364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dirty="0" smtClean="0"/>
              <a:t>Зовнішня політика Пипіна Короткого</a:t>
            </a:r>
            <a:endParaRPr lang="uk-UA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55679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dirty="0" smtClean="0"/>
              <a:t>У 753 році Пипін Короткий дав обіцянку Папі Римському Стефану ІІІ, що захистить його від нападу </a:t>
            </a:r>
            <a:r>
              <a:rPr lang="uk-UA" sz="2800" dirty="0" err="1" smtClean="0"/>
              <a:t>лангобардів</a:t>
            </a:r>
            <a:r>
              <a:rPr lang="uk-UA" sz="2800" dirty="0" smtClean="0"/>
              <a:t>. Противник був дуже сильний, він володів майже всією Італією.                                   В 754 році Пипін вторгся в Італію і розбив армію </a:t>
            </a:r>
            <a:r>
              <a:rPr lang="uk-UA" sz="2800" dirty="0" err="1" smtClean="0"/>
              <a:t>лангобарського</a:t>
            </a:r>
            <a:r>
              <a:rPr lang="uk-UA" sz="2800" dirty="0" smtClean="0"/>
              <a:t> короля </a:t>
            </a:r>
            <a:r>
              <a:rPr lang="uk-UA" sz="2800" dirty="0" err="1" smtClean="0"/>
              <a:t>Айстульфа.Лангобарське</a:t>
            </a:r>
            <a:r>
              <a:rPr lang="uk-UA" sz="2800" dirty="0" smtClean="0"/>
              <a:t> королівство визнало залежність від Пипіна і зобов'язувалось виплачувати щорічну данину.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2161329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/>
              <a:t>Зовнішня політика Пипіна Короткого</a:t>
            </a:r>
            <a:endParaRPr lang="uk-UA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417638"/>
            <a:ext cx="7931224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2800" dirty="0" smtClean="0"/>
              <a:t>759 </a:t>
            </a:r>
            <a:r>
              <a:rPr lang="uk-UA" sz="2800" dirty="0"/>
              <a:t>р. </a:t>
            </a:r>
            <a:r>
              <a:rPr lang="uk-UA" sz="2800" dirty="0" err="1"/>
              <a:t>Септіманія</a:t>
            </a:r>
            <a:r>
              <a:rPr lang="uk-UA" sz="2800" dirty="0"/>
              <a:t> була остаточно підкорена, і межі Франкської держави розширилися до Середземного моря та східних Піренеїв. </a:t>
            </a:r>
            <a:r>
              <a:rPr lang="uk-UA" sz="2800" dirty="0" smtClean="0"/>
              <a:t>                   Пипін </a:t>
            </a:r>
            <a:r>
              <a:rPr lang="uk-UA" sz="2800" dirty="0"/>
              <a:t>урочисто обіцяв жителям цих місць, що </a:t>
            </a:r>
            <a:r>
              <a:rPr lang="uk-UA" sz="2800" dirty="0" err="1"/>
              <a:t>вестготські</a:t>
            </a:r>
            <a:r>
              <a:rPr lang="uk-UA" sz="2800" dirty="0"/>
              <a:t> закони залишаться чинними. Після цього він приступив до підкорення безпосередньо </a:t>
            </a:r>
            <a:r>
              <a:rPr lang="uk-UA" sz="2800" dirty="0" err="1"/>
              <a:t>Аквітанії</a:t>
            </a:r>
            <a:r>
              <a:rPr lang="uk-UA" sz="2800" dirty="0" smtClean="0"/>
              <a:t>.</a:t>
            </a:r>
          </a:p>
          <a:p>
            <a:pPr marL="0" indent="0">
              <a:buNone/>
            </a:pPr>
            <a:r>
              <a:rPr lang="uk-UA" sz="2800" dirty="0" smtClean="0"/>
              <a:t>У 758 р. король Пипін </a:t>
            </a:r>
            <a:r>
              <a:rPr lang="ru-RU" sz="2800" dirty="0"/>
              <a:t>вторгся з </a:t>
            </a:r>
            <a:r>
              <a:rPr lang="ru-RU" sz="2800" dirty="0" err="1"/>
              <a:t>військом</a:t>
            </a:r>
            <a:r>
              <a:rPr lang="ru-RU" sz="2800" dirty="0"/>
              <a:t> до </a:t>
            </a:r>
            <a:r>
              <a:rPr lang="ru-RU" sz="2800" dirty="0" err="1" smtClean="0"/>
              <a:t>Саксонії</a:t>
            </a:r>
            <a:r>
              <a:rPr lang="ru-RU" sz="2800" dirty="0" smtClean="0"/>
              <a:t>, </a:t>
            </a:r>
            <a:r>
              <a:rPr lang="ru-RU" sz="2800" dirty="0" err="1" smtClean="0"/>
              <a:t>розгромивши</a:t>
            </a:r>
            <a:r>
              <a:rPr lang="ru-RU" sz="2800" dirty="0" smtClean="0"/>
              <a:t> </a:t>
            </a:r>
            <a:r>
              <a:rPr lang="ru-RU" sz="2800" dirty="0" err="1" smtClean="0"/>
              <a:t>саксів</a:t>
            </a:r>
            <a:r>
              <a:rPr lang="ru-RU" sz="2800" dirty="0" smtClean="0"/>
              <a:t> </a:t>
            </a:r>
            <a:r>
              <a:rPr lang="ru-RU" sz="2800" dirty="0"/>
              <a:t>у </a:t>
            </a:r>
            <a:r>
              <a:rPr lang="ru-RU" sz="2800" dirty="0" err="1"/>
              <a:t>кількох</a:t>
            </a:r>
            <a:r>
              <a:rPr lang="ru-RU" sz="2800" dirty="0"/>
              <a:t> </a:t>
            </a:r>
            <a:r>
              <a:rPr lang="ru-RU" sz="2800" dirty="0" err="1"/>
              <a:t>сутичках</a:t>
            </a:r>
            <a:r>
              <a:rPr lang="ru-RU" sz="2800" dirty="0"/>
              <a:t>, </a:t>
            </a:r>
            <a:r>
              <a:rPr lang="ru-RU" sz="2800" dirty="0" err="1"/>
              <a:t>змусив</a:t>
            </a:r>
            <a:r>
              <a:rPr lang="ru-RU" sz="2800" dirty="0"/>
              <a:t> </a:t>
            </a:r>
            <a:r>
              <a:rPr lang="ru-RU" sz="2800" dirty="0" err="1"/>
              <a:t>дати</a:t>
            </a:r>
            <a:r>
              <a:rPr lang="ru-RU" sz="2800" dirty="0"/>
              <a:t> </a:t>
            </a:r>
            <a:r>
              <a:rPr lang="ru-RU" sz="2800" dirty="0" err="1"/>
              <a:t>обіцянку</a:t>
            </a:r>
            <a:r>
              <a:rPr lang="ru-RU" sz="2800" dirty="0"/>
              <a:t> </a:t>
            </a:r>
            <a:r>
              <a:rPr lang="ru-RU" sz="2800" dirty="0" err="1"/>
              <a:t>повністю</a:t>
            </a:r>
            <a:r>
              <a:rPr lang="ru-RU" sz="2800" dirty="0"/>
              <a:t> </a:t>
            </a:r>
            <a:r>
              <a:rPr lang="ru-RU" sz="2800" dirty="0" err="1"/>
              <a:t>підкоритися</a:t>
            </a:r>
            <a:r>
              <a:rPr lang="ru-RU" sz="2800" dirty="0"/>
              <a:t> </a:t>
            </a:r>
            <a:r>
              <a:rPr lang="ru-RU" sz="2800" dirty="0" err="1"/>
              <a:t>його</a:t>
            </a:r>
            <a:r>
              <a:rPr lang="ru-RU" sz="2800" dirty="0"/>
              <a:t> </a:t>
            </a:r>
            <a:r>
              <a:rPr lang="ru-RU" sz="2800" dirty="0" err="1"/>
              <a:t>волі</a:t>
            </a:r>
            <a:r>
              <a:rPr lang="ru-RU" sz="2800" dirty="0"/>
              <a:t>.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1973872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/>
              <a:t>Зовнішня політика Пипіна Короткого</a:t>
            </a:r>
            <a:endParaRPr lang="uk-UA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556792"/>
            <a:ext cx="800323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dirty="0"/>
              <a:t>У 763 р. </a:t>
            </a:r>
            <a:r>
              <a:rPr lang="uk-UA" sz="2800" dirty="0" smtClean="0"/>
              <a:t>Пипін</a:t>
            </a:r>
            <a:r>
              <a:rPr lang="uk-UA" sz="2800" dirty="0"/>
              <a:t>, зібравши звідусіль війська, знову вторгся в </a:t>
            </a:r>
            <a:r>
              <a:rPr lang="uk-UA" sz="2800" dirty="0" err="1" smtClean="0"/>
              <a:t>Аквітанію</a:t>
            </a:r>
            <a:r>
              <a:rPr lang="uk-UA" sz="2800" dirty="0" smtClean="0"/>
              <a:t> і спалив усі королівські вілли, що належали </a:t>
            </a:r>
            <a:r>
              <a:rPr lang="uk-UA" sz="2800" dirty="0" err="1" smtClean="0"/>
              <a:t>Вайфару</a:t>
            </a:r>
            <a:r>
              <a:rPr lang="uk-UA" sz="2800" dirty="0" smtClean="0"/>
              <a:t>.                                                               У </a:t>
            </a:r>
            <a:r>
              <a:rPr lang="uk-UA" sz="2800" dirty="0"/>
              <a:t>766 р. </a:t>
            </a:r>
            <a:r>
              <a:rPr lang="uk-UA" sz="2800" dirty="0" smtClean="0"/>
              <a:t>Пипін </a:t>
            </a:r>
            <a:r>
              <a:rPr lang="uk-UA" sz="2800" dirty="0"/>
              <a:t>знову вирушив до </a:t>
            </a:r>
            <a:r>
              <a:rPr lang="uk-UA" sz="2800" dirty="0" err="1" smtClean="0"/>
              <a:t>Аквітанії</a:t>
            </a:r>
            <a:r>
              <a:rPr lang="uk-UA" sz="2800" dirty="0" smtClean="0"/>
              <a:t> </a:t>
            </a:r>
            <a:r>
              <a:rPr lang="uk-UA" sz="2800" dirty="0"/>
              <a:t>і пройшов її всю, до міста </a:t>
            </a:r>
            <a:r>
              <a:rPr lang="uk-UA" sz="2800" dirty="0" err="1"/>
              <a:t>Ажена</a:t>
            </a:r>
            <a:r>
              <a:rPr lang="uk-UA" sz="2800" dirty="0"/>
              <a:t>, і спустошив її. Населення і знатні люди </a:t>
            </a:r>
            <a:r>
              <a:rPr lang="uk-UA" sz="2800" dirty="0" err="1"/>
              <a:t>Аквітанії</a:t>
            </a:r>
            <a:r>
              <a:rPr lang="uk-UA" sz="2800" dirty="0"/>
              <a:t> дедалі більше схилялися з його бік і приносили клятви вірності. Таким чином вся північна частина </a:t>
            </a:r>
            <a:r>
              <a:rPr lang="uk-UA" sz="2800" dirty="0" err="1"/>
              <a:t>Аквітанії</a:t>
            </a:r>
            <a:r>
              <a:rPr lang="uk-UA" sz="2800" dirty="0"/>
              <a:t> підкорилася </a:t>
            </a:r>
            <a:r>
              <a:rPr lang="uk-UA" sz="2800" dirty="0" smtClean="0"/>
              <a:t>Пипіну Короткому.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1033545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uk-UA" sz="3200" dirty="0"/>
              <a:t>Внутрішня політика Пипіна Короткого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84784"/>
            <a:ext cx="8229600" cy="4493096"/>
          </a:xfrm>
        </p:spPr>
        <p:txBody>
          <a:bodyPr>
            <a:normAutofit lnSpcReduction="10000"/>
          </a:bodyPr>
          <a:lstStyle/>
          <a:p>
            <a:pPr lvl="0"/>
            <a:r>
              <a:rPr lang="uk-UA" sz="2800" i="1" dirty="0">
                <a:solidFill>
                  <a:prstClr val="black"/>
                </a:solidFill>
                <a:latin typeface="Georgia" panose="02040502050405020303" pitchFamily="18" charset="0"/>
              </a:rPr>
              <a:t>Особливу увагу Пипін приділяв церковним справам</a:t>
            </a:r>
            <a:r>
              <a:rPr lang="uk-UA" sz="2800" dirty="0">
                <a:solidFill>
                  <a:prstClr val="black"/>
                </a:solidFill>
                <a:latin typeface="Georgia" panose="02040502050405020303" pitchFamily="18" charset="0"/>
              </a:rPr>
              <a:t>:                                                                              він прагнув підняти моральний рівень духовенства, збирав собори, видавав </a:t>
            </a:r>
            <a:r>
              <a:rPr lang="uk-UA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капітулярії</a:t>
            </a:r>
            <a:r>
              <a:rPr lang="uk-UA" sz="2800" dirty="0">
                <a:solidFill>
                  <a:prstClr val="black"/>
                </a:solidFill>
                <a:latin typeface="Georgia" panose="02040502050405020303" pitchFamily="18" charset="0"/>
              </a:rPr>
              <a:t> у справах.                                                  </a:t>
            </a:r>
            <a:r>
              <a:rPr lang="uk-UA" sz="2800" dirty="0" smtClean="0">
                <a:solidFill>
                  <a:prstClr val="black"/>
                </a:solidFill>
                <a:latin typeface="Georgia" panose="02040502050405020303" pitchFamily="18" charset="0"/>
              </a:rPr>
              <a:t>Пипін </a:t>
            </a:r>
            <a:r>
              <a:rPr lang="uk-UA" sz="2800" dirty="0">
                <a:solidFill>
                  <a:prstClr val="black"/>
                </a:solidFill>
                <a:latin typeface="Georgia" panose="02040502050405020303" pitchFamily="18" charset="0"/>
              </a:rPr>
              <a:t>поширив церковні реформи, введені </a:t>
            </a:r>
            <a:r>
              <a:rPr lang="uk-UA" sz="2800" dirty="0" err="1">
                <a:solidFill>
                  <a:prstClr val="black"/>
                </a:solidFill>
                <a:latin typeface="Georgia" panose="02040502050405020303" pitchFamily="18" charset="0"/>
              </a:rPr>
              <a:t>Карломаном</a:t>
            </a:r>
            <a:r>
              <a:rPr lang="uk-UA" sz="2800" dirty="0">
                <a:solidFill>
                  <a:prstClr val="black"/>
                </a:solidFill>
                <a:latin typeface="Georgia" panose="02040502050405020303" pitchFamily="18" charset="0"/>
              </a:rPr>
              <a:t>, на все Франкське королівство і в 756 р. запровадив </a:t>
            </a:r>
            <a:r>
              <a:rPr lang="uk-UA" sz="2800" u="sng" dirty="0">
                <a:solidFill>
                  <a:prstClr val="black"/>
                </a:solidFill>
                <a:latin typeface="Georgia" panose="02040502050405020303" pitchFamily="18" charset="0"/>
              </a:rPr>
              <a:t>принцип десятини</a:t>
            </a:r>
            <a:r>
              <a:rPr lang="uk-UA" sz="2800" dirty="0">
                <a:solidFill>
                  <a:prstClr val="black"/>
                </a:solidFill>
                <a:latin typeface="Georgia" panose="02040502050405020303" pitchFamily="18" charset="0"/>
              </a:rPr>
              <a:t>, тобто виплати кожним жителем королівства десятої частини своїх доходів на користь церкви.</a:t>
            </a:r>
            <a:endParaRPr lang="uk-UA" sz="2800" dirty="0">
              <a:solidFill>
                <a:prstClr val="black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795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967"/>
            <a:ext cx="8229600" cy="1143000"/>
          </a:xfrm>
        </p:spPr>
        <p:txBody>
          <a:bodyPr/>
          <a:lstStyle/>
          <a:p>
            <a:r>
              <a:rPr lang="uk-UA" sz="4000" dirty="0">
                <a:solidFill>
                  <a:prstClr val="black"/>
                </a:solidFill>
                <a:latin typeface="Calibri"/>
              </a:rPr>
              <a:t>Внутрішня політика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4222" y="1402818"/>
            <a:ext cx="5125958" cy="5179714"/>
          </a:xfrm>
        </p:spPr>
        <p:txBody>
          <a:bodyPr>
            <a:normAutofit/>
          </a:bodyPr>
          <a:lstStyle/>
          <a:p>
            <a:pPr lvl="0"/>
            <a:r>
              <a:rPr lang="uk-UA" sz="2800" dirty="0">
                <a:solidFill>
                  <a:prstClr val="black"/>
                </a:solidFill>
                <a:latin typeface="Calibri"/>
              </a:rPr>
              <a:t>Пипін Короткий продовжив роздачу військовим людям землі церковних установ, 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за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церквою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залишалося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лише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верховне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 право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власності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 та в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її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користь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йшла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частина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доходів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із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землі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. </a:t>
            </a:r>
          </a:p>
          <a:p>
            <a:pPr lvl="0"/>
            <a:r>
              <a:rPr lang="ru-RU" sz="2800" dirty="0">
                <a:solidFill>
                  <a:prstClr val="black"/>
                </a:solidFill>
                <a:latin typeface="Calibri"/>
              </a:rPr>
              <a:t>У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сфері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управління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 справами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країни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Піпін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підготував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ґрунт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 для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встановлення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більш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розумних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Calibri"/>
              </a:rPr>
              <a:t>порядків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.</a:t>
            </a:r>
            <a:endParaRPr lang="uk-UA" sz="2800" dirty="0">
              <a:solidFill>
                <a:prstClr val="black"/>
              </a:solidFill>
              <a:latin typeface="Calibri"/>
            </a:endParaRP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3158" y="1124744"/>
            <a:ext cx="3316620" cy="535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2176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749</Words>
  <Application>Microsoft Office PowerPoint</Application>
  <PresentationFormat>Экран (4:3)</PresentationFormat>
  <Paragraphs>32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Georgia</vt:lpstr>
      <vt:lpstr>Times New Roman</vt:lpstr>
      <vt:lpstr>Тема Office</vt:lpstr>
      <vt:lpstr>Презентация PowerPoint</vt:lpstr>
      <vt:lpstr>Пипін Короткий (751–768) </vt:lpstr>
      <vt:lpstr>Презентация PowerPoint</vt:lpstr>
      <vt:lpstr>Пипін Короткий – коронований двічі</vt:lpstr>
      <vt:lpstr>Зовнішня політика Пипіна Короткого</vt:lpstr>
      <vt:lpstr>Зовнішня політика Пипіна Короткого</vt:lpstr>
      <vt:lpstr>Зовнішня політика Пипіна Короткого</vt:lpstr>
      <vt:lpstr>Внутрішня політика Пипіна Короткого</vt:lpstr>
      <vt:lpstr>Внутрішня політика</vt:lpstr>
      <vt:lpstr>Презентация PowerPoint</vt:lpstr>
      <vt:lpstr>Внутрішня політика</vt:lpstr>
      <vt:lpstr>Пипін Короткий виховав Карла Великого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Veronika Tretiak</cp:lastModifiedBy>
  <cp:revision>20</cp:revision>
  <dcterms:created xsi:type="dcterms:W3CDTF">2013-07-29T17:42:42Z</dcterms:created>
  <dcterms:modified xsi:type="dcterms:W3CDTF">2022-03-18T11:18:47Z</dcterms:modified>
</cp:coreProperties>
</file>