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64" r:id="rId11"/>
    <p:sldId id="265" r:id="rId12"/>
    <p:sldId id="266" r:id="rId13"/>
    <p:sldId id="285" r:id="rId14"/>
    <p:sldId id="267" r:id="rId15"/>
    <p:sldId id="268" r:id="rId16"/>
    <p:sldId id="269" r:id="rId17"/>
    <p:sldId id="277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02B7-CE71-43D2-B7FE-3A30EAF4D66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8EAC6-94B6-463A-B9D8-A6A04A4D29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Vladeletc\Desktop\&#1064;&#1072;&#1088;&#1083;&#1100;%20&#1076;&#1077;%20&#1043;&#1086;&#1083;&#1083;&#1100;.%20&#1045;&#1075;&#1086;%20&#1042;&#1077;&#1083;&#1080;&#1095;&#1077;&#1089;&#1090;&#1074;&#1086;%20&#1055;&#1088;&#1077;&#1079;&#1080;&#1076;&#1077;&#1085;&#1090;.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243896" cy="9209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 </a:t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400" b="1" dirty="0" smtClean="0">
                <a:latin typeface="Courier New" pitchFamily="49" charset="0"/>
                <a:cs typeface="Courier New" pitchFamily="49" charset="0"/>
              </a:rPr>
              <a:t>П'ять республік Франції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850064"/>
            <a:ext cx="4913637" cy="49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1814586"/>
            <a:ext cx="3159207" cy="209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0936" y="4214817"/>
            <a:ext cx="2255147" cy="257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92869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Четверта республіка </a:t>
            </a:r>
            <a:br>
              <a:rPr lang="uk-UA" sz="3600" b="1" dirty="0" smtClean="0"/>
            </a:br>
            <a:r>
              <a:rPr lang="uk-UA" sz="3600" b="1" dirty="0" smtClean="0"/>
              <a:t>(1946 – 1958 рр.)</a:t>
            </a:r>
            <a:endParaRPr lang="ru-RU" sz="36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214422"/>
            <a:ext cx="7862150" cy="54292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«У 1946 році було прийнято Конституцію Четвертої Республіки – найбільш демократичну за всю історії Франції. У країні:</a:t>
            </a: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- запроваджувалось загальне виборче право, </a:t>
            </a:r>
          </a:p>
          <a:p>
            <a:pPr marL="0" indent="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- гарантувались права на працю, відпочинок, соціальне забезпечення та безоплатну світську освіту, </a:t>
            </a:r>
          </a:p>
          <a:p>
            <a:pPr marL="0" indent="0" algn="just">
              <a:buFontTx/>
              <a:buChar char="-"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 рівність чоловіків і жінок, </a:t>
            </a:r>
          </a:p>
          <a:p>
            <a:pPr marL="0" indent="0" algn="just">
              <a:buFontTx/>
              <a:buChar char="-"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  урівнювалися в правах громадяни Франції та колоній. </a:t>
            </a:r>
          </a:p>
          <a:p>
            <a:pPr marL="0" indent="36195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Головну роль у житті країни мав відігравати двопалатний парламент, який обирав президента з обмеженими повноваженнями. </a:t>
            </a:r>
          </a:p>
          <a:p>
            <a:pPr marL="0" indent="361950" algn="just"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Франція проголошувалася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</a:rPr>
              <a:t>“неподільною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, світською, демократичною та соціальною </a:t>
            </a:r>
            <a:r>
              <a:rPr lang="uk-UA" sz="2000" b="1" dirty="0" err="1" smtClean="0">
                <a:solidFill>
                  <a:schemeClr val="tx2">
                    <a:lumMod val="50000"/>
                  </a:schemeClr>
                </a:solidFill>
              </a:rPr>
              <a:t>республікою”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«Франція в ХХ столітті. Всесвітня історія»</a:t>
            </a:r>
          </a:p>
          <a:p>
            <a:pPr marL="0" indent="0" algn="r">
              <a:buFont typeface="Arial" charset="0"/>
              <a:buNone/>
              <a:defRPr/>
            </a:pPr>
            <a:endParaRPr lang="uk-UA" sz="2000" b="1" dirty="0"/>
          </a:p>
          <a:p>
            <a:pPr marL="82296" indent="0" algn="just">
              <a:buNone/>
              <a:defRPr/>
            </a:pPr>
            <a:endParaRPr lang="uk-UA" sz="1600" b="1" dirty="0" smtClean="0">
              <a:solidFill>
                <a:srgbClr val="FF0000"/>
              </a:solidFill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uk-UA" sz="1600" b="1" dirty="0" smtClean="0"/>
              <a:t>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500042"/>
            <a:ext cx="321471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Політика «програмування економічного розвитку»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 кредити, податкові пільги, держзамовлення, приватизація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7" y="2571744"/>
            <a:ext cx="3567142" cy="1217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Загострення політичної боротьби, розрив відносин між ФКП та ФСП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9" y="4076700"/>
            <a:ext cx="3638580" cy="995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1946 – </a:t>
            </a:r>
            <a:r>
              <a:rPr lang="uk-UA" sz="1600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1958 рр.</a:t>
            </a:r>
            <a:endParaRPr lang="uk-UA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Змінилось 14 урядів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428604"/>
            <a:ext cx="3176581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Приєднання до плану Маршалла, входження до НАТО</a:t>
            </a:r>
            <a:endParaRPr lang="ru-RU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2357430"/>
            <a:ext cx="3748085" cy="121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Колоніальна війна в Індокитаї ( 1946 – 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1954 рр.)</a:t>
            </a:r>
            <a:endParaRPr lang="uk-UA" sz="16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(«брудна війна»)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2" y="3929066"/>
            <a:ext cx="352901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1954 – 1962 – колоніальна війна в Алжирі;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Участь в інтервенції проти Єгипту </a:t>
            </a:r>
            <a:r>
              <a:rPr lang="uk-UA" sz="1600" b="1" dirty="0" smtClean="0">
                <a:latin typeface="Courier New" pitchFamily="49" charset="0"/>
                <a:cs typeface="Courier New" pitchFamily="49" charset="0"/>
              </a:rPr>
              <a:t>(1956 р.)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 flipH="1">
            <a:off x="4320381" y="980282"/>
            <a:ext cx="395287" cy="87503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95288" y="5661025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Повне розчарування французів у владі, загострення політичної ситуації в країні, ідея встановлення сильної влади</a:t>
            </a:r>
            <a:r>
              <a:rPr lang="uk-UA" sz="1600" b="1" dirty="0">
                <a:latin typeface="Courier New" pitchFamily="49" charset="0"/>
                <a:cs typeface="Courier New" pitchFamily="49" charset="0"/>
              </a:rPr>
              <a:t>.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/>
          <a:lstStyle/>
          <a:p>
            <a:pPr algn="ctr"/>
            <a:r>
              <a:rPr lang="uk-UA" sz="3200" b="1" dirty="0" smtClean="0"/>
              <a:t>Становлення П</a:t>
            </a:r>
            <a:r>
              <a:rPr lang="en-US" sz="3200" b="1" dirty="0" smtClean="0"/>
              <a:t>’</a:t>
            </a:r>
            <a:r>
              <a:rPr lang="uk-UA" sz="3200" b="1" dirty="0" err="1" smtClean="0"/>
              <a:t>ятої</a:t>
            </a:r>
            <a:r>
              <a:rPr lang="uk-UA" sz="3200" b="1" dirty="0" smtClean="0"/>
              <a:t> Республіки</a:t>
            </a:r>
            <a:endParaRPr lang="ru-RU" sz="3200" b="1" dirty="0" smtClean="0"/>
          </a:p>
        </p:txBody>
      </p:sp>
      <p:sp>
        <p:nvSpPr>
          <p:cNvPr id="26627" name="Объект 3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929090" cy="4525963"/>
          </a:xfrm>
        </p:spPr>
        <p:txBody>
          <a:bodyPr/>
          <a:lstStyle/>
          <a:p>
            <a:pPr algn="just"/>
            <a:r>
              <a:rPr lang="uk-UA" sz="1800" b="1" dirty="0" smtClean="0"/>
              <a:t>1958р. – Національні збори призначають Шарля де Голля </a:t>
            </a:r>
          </a:p>
          <a:p>
            <a:pPr algn="just">
              <a:buNone/>
            </a:pPr>
            <a:r>
              <a:rPr lang="uk-UA" sz="1800" b="1" dirty="0" smtClean="0"/>
              <a:t>       </a:t>
            </a:r>
            <a:r>
              <a:rPr lang="uk-UA" sz="1800" b="1" dirty="0" err="1" smtClean="0"/>
              <a:t>прем</a:t>
            </a:r>
            <a:r>
              <a:rPr lang="en-US" sz="1800" b="1" dirty="0" smtClean="0"/>
              <a:t>’</a:t>
            </a:r>
            <a:r>
              <a:rPr lang="uk-UA" sz="1800" b="1" dirty="0" err="1" smtClean="0"/>
              <a:t>єр</a:t>
            </a:r>
            <a:r>
              <a:rPr lang="uk-UA" sz="1800" b="1" dirty="0" smtClean="0"/>
              <a:t> – міністром.</a:t>
            </a:r>
          </a:p>
          <a:p>
            <a:pPr algn="just"/>
            <a:r>
              <a:rPr lang="uk-UA" sz="1800" b="1" dirty="0" smtClean="0"/>
              <a:t>Схвалено представлені де Голлем законопроекти про розширення повноважень президента.</a:t>
            </a:r>
          </a:p>
          <a:p>
            <a:pPr algn="just"/>
            <a:r>
              <a:rPr lang="uk-UA" sz="1800" b="1" dirty="0" smtClean="0"/>
              <a:t>Розпуск парламенту Франції.</a:t>
            </a:r>
          </a:p>
          <a:p>
            <a:pPr algn="just"/>
            <a:r>
              <a:rPr lang="uk-UA" sz="1800" b="1" dirty="0" smtClean="0"/>
              <a:t>1958р. – проведено референдум про зміну форми правління – 80% населення проголосувало за президентську республіку</a:t>
            </a:r>
            <a:endParaRPr lang="ru-RU" sz="1800" b="1" dirty="0" smtClean="0"/>
          </a:p>
        </p:txBody>
      </p:sp>
      <p:sp>
        <p:nvSpPr>
          <p:cNvPr id="26628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000" b="1" dirty="0" smtClean="0"/>
              <a:t>28 вересня 1958р. – прийняття Конституції        П</a:t>
            </a:r>
            <a:r>
              <a:rPr lang="en-US" sz="2000" b="1" dirty="0" smtClean="0"/>
              <a:t> ’</a:t>
            </a:r>
            <a:r>
              <a:rPr lang="uk-UA" sz="2000" b="1" dirty="0" err="1" smtClean="0"/>
              <a:t>ятої</a:t>
            </a:r>
            <a:r>
              <a:rPr lang="uk-UA" sz="2000" b="1" dirty="0" smtClean="0"/>
              <a:t> Республіки.</a:t>
            </a:r>
          </a:p>
          <a:p>
            <a:r>
              <a:rPr lang="uk-UA" sz="2000" b="1" dirty="0" smtClean="0"/>
              <a:t>21 грудня 1958р. – обрання Шарля де Голля президентом Франції, який був наділений правами одноосібно визначати внутрішню і зовнішню політику.</a:t>
            </a:r>
          </a:p>
          <a:p>
            <a:r>
              <a:rPr lang="uk-UA" sz="2000" b="1" dirty="0" smtClean="0"/>
              <a:t>Демократи вважали, що це був «режим особистої влади».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405" y="260648"/>
            <a:ext cx="83221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Державний устрій п'ятої республіки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1" y="1556792"/>
            <a:ext cx="7512817" cy="50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5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Голлізм</a:t>
            </a:r>
            <a:endParaRPr lang="ru-RU" b="1" dirty="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351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uk-UA" smtClean="0"/>
              <a:t>Голлізм</a:t>
            </a:r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052512"/>
            <a:ext cx="8801100" cy="40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68313" y="5286387"/>
            <a:ext cx="83518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Розвиток 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нових галузей – атомної, </a:t>
            </a:r>
            <a:r>
              <a:rPr lang="uk-UA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ракетно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космічної, виробництво ЕОМ, радіоелектроніки.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Реконструкція </a:t>
            </a: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металообробної, хімічної, авіаційної галузей промисловості.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Голлізм</a:t>
            </a:r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276350"/>
            <a:ext cx="8791575" cy="2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071538" y="4286256"/>
            <a:ext cx="7029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1960р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– надання незалежності 14                      африканським колоніям.</a:t>
            </a:r>
          </a:p>
          <a:p>
            <a:pP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1962 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 – надання незалежності Алжиру</a:t>
            </a:r>
            <a:r>
              <a:rPr lang="uk-UA" sz="1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ліквідація французької колоніальної імперії.</a:t>
            </a:r>
            <a:endParaRPr lang="ru-RU" sz="20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Поліпшення </a:t>
            </a:r>
            <a:r>
              <a:rPr lang="uk-UA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відносин Франції з СРСР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1966р</a:t>
            </a:r>
            <a:r>
              <a:rPr lang="uk-UA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.-  </a:t>
            </a:r>
            <a:r>
              <a:rPr lang="uk-UA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вихід Франції з військового блоку </a:t>
            </a:r>
            <a:r>
              <a:rPr lang="uk-UA" sz="20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НАТО.</a:t>
            </a:r>
            <a:endParaRPr lang="ru-RU" sz="20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Шарль де Голль.</a:t>
            </a:r>
            <a:br>
              <a:rPr lang="uk-UA" sz="3600" dirty="0" smtClean="0"/>
            </a:br>
            <a:r>
              <a:rPr lang="uk-UA" sz="3600" dirty="0" smtClean="0"/>
              <a:t> Його величність Президент</a:t>
            </a:r>
            <a:endParaRPr lang="ru-RU" sz="3600" dirty="0"/>
          </a:p>
        </p:txBody>
      </p:sp>
      <p:pic>
        <p:nvPicPr>
          <p:cNvPr id="4" name="Шарль де Голль. Его Величество Президент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1604" y="1571612"/>
            <a:ext cx="6864398" cy="5148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850" y="260350"/>
            <a:ext cx="3455988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Повільне зростання заробітної плати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7338" y="1341438"/>
            <a:ext cx="345598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Зростання податків, безробіття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779838" y="188913"/>
            <a:ext cx="360362" cy="20875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692150"/>
            <a:ext cx="44640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Різке зростання страйкового руху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 робітничий клас, студентство)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724025"/>
            <a:ext cx="44640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На початку травня 1968р. – студентські акції з вимогою реформи вищої освіти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7875" y="2740025"/>
            <a:ext cx="44640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10.05.1968 – розгін поліцією демонстрації студентів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4063" y="3860800"/>
            <a:ext cx="44640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13.05.1968р. – масові акції протесту, початок загальнонаціонального страйку робітників</a:t>
            </a:r>
            <a:endParaRPr lang="ru-RU" sz="1600" b="1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9139287">
            <a:off x="3876675" y="3157538"/>
            <a:ext cx="539750" cy="26558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287338" y="4076700"/>
            <a:ext cx="41052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1. Збільшення заробітної плати, допомоги по безробіттю.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2. Розпуск Національних зборів.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3. 30.06.1968р. – нові вибори до парламенту Франції</a:t>
            </a:r>
          </a:p>
          <a:p>
            <a:pPr algn="just"/>
            <a:r>
              <a:rPr lang="uk-UA" sz="1600" b="1" dirty="0">
                <a:latin typeface="Courier New" pitchFamily="49" charset="0"/>
                <a:cs typeface="Courier New" pitchFamily="49" charset="0"/>
              </a:rPr>
              <a:t>4. Квітень 1969р. – на референдумі 52% виборців не підтримали подальші реформи Шарля де Голля, який подав у відставку 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smtClean="0"/>
              <a:t>Франція у 1969 – 1990 роки</a:t>
            </a:r>
            <a:endParaRPr lang="ru-RU" sz="32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397000"/>
          <a:ext cx="84963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5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Роки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Подія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1969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Обрання президентом Франції Ж.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Помпіду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– прибічник «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голлізму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». Проведення соціальних реформ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1972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Посилення ролі лівих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партій, які виробили спільну програму розвитку Франції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1974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За президента В.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Жискар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д</a:t>
                      </a:r>
                      <a:r>
                        <a:rPr lang="en-US" sz="1800" b="1" dirty="0" smtClean="0"/>
                        <a:t>’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Естена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спостерігається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відхід від «</a:t>
                      </a:r>
                      <a:r>
                        <a:rPr lang="uk-UA" b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голлізму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», розширення співробітництва з НАТО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1981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Ф.</a:t>
                      </a:r>
                      <a:r>
                        <a:rPr lang="uk-UA" b="1" dirty="0" err="1" smtClean="0">
                          <a:latin typeface="Courier New" pitchFamily="49" charset="0"/>
                          <a:cs typeface="Courier New" pitchFamily="49" charset="0"/>
                        </a:rPr>
                        <a:t>Міттеран</a:t>
                      </a:r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 прибічник націоналізації і розширення соціальних програм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1986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Ж.Ширак проводив політику денаціоналізації, скорочення</a:t>
                      </a:r>
                      <a:r>
                        <a:rPr lang="uk-UA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соціальних програм. Економічна криза 1990 – 1993 років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1995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b="1" dirty="0" smtClean="0">
                          <a:latin typeface="Courier New" pitchFamily="49" charset="0"/>
                          <a:cs typeface="Courier New" pitchFamily="49" charset="0"/>
                        </a:rPr>
                        <a:t>Президент Франції Ж.Ширак проводить політику збільшення податків, структурних змін в економіці, зростання безробіття. </a:t>
                      </a:r>
                      <a:endParaRPr lang="ru-RU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33" marR="9143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uk-UA" sz="3600" dirty="0" smtClean="0"/>
              <a:t>Коротка історична довідка</a:t>
            </a:r>
          </a:p>
        </p:txBody>
      </p:sp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221560"/>
          </a:xfrm>
        </p:spPr>
        <p:txBody>
          <a:bodyPr/>
          <a:lstStyle/>
          <a:p>
            <a:pPr algn="just" eaLnBrk="1" hangingPunct="1"/>
            <a:r>
              <a:rPr lang="uk-UA" sz="2600" b="1" i="1" dirty="0" smtClean="0"/>
              <a:t>За всю історію у Франції було проголошено п'ять республік: 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Перша французька республіка з 1792 по 1804.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Друга французька республіка з 1848 по 1852.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Третя </a:t>
            </a:r>
            <a:r>
              <a:rPr lang="uk-UA" sz="2400" b="1" dirty="0"/>
              <a:t>ф</a:t>
            </a:r>
            <a:r>
              <a:rPr lang="uk-UA" sz="2400" b="1" dirty="0" smtClean="0"/>
              <a:t>ранцузька республіка з 1870 по 1940.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Четверта французька республіка з 1946 по 1958.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П'ята республіка – період французької історії з 1958 р. по теперішній час, визначається прийнятою в 1958 році новою конституцією Франції. </a:t>
            </a:r>
          </a:p>
          <a:p>
            <a:pPr marL="82296" indent="0" algn="just" eaLnBrk="1" hangingPunct="1">
              <a:buNone/>
            </a:pPr>
            <a:r>
              <a:rPr lang="uk-UA" sz="2400" b="1" dirty="0" smtClean="0"/>
              <a:t>Конституційні основи </a:t>
            </a:r>
            <a:r>
              <a:rPr lang="uk-UA" sz="2400" b="1" dirty="0"/>
              <a:t>Ф</a:t>
            </a:r>
            <a:r>
              <a:rPr lang="uk-UA" sz="2400" b="1" dirty="0" smtClean="0"/>
              <a:t>ранції беруть свій початок з відомих подій 1789 року (день взяття Бастилії).</a:t>
            </a:r>
          </a:p>
          <a:p>
            <a:pPr marL="82296" indent="0" algn="just" eaLnBrk="1" hangingPunct="1">
              <a:buNone/>
            </a:pPr>
            <a:endParaRPr lang="uk-U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Особливості розвитку сучасної Франції</a:t>
            </a:r>
            <a:endParaRPr lang="ru-RU" sz="3600" dirty="0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928661" y="1600200"/>
            <a:ext cx="7964513" cy="4525963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Значна частка державного сектора в економіці;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Захист державою соціальних інтересів трудящих;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Виважена імміграційна політика;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Спроби </a:t>
            </a:r>
            <a:r>
              <a:rPr lang="uk-UA" sz="2800" b="1" dirty="0" err="1" smtClean="0"/>
              <a:t>розв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язати</a:t>
            </a:r>
            <a:r>
              <a:rPr lang="uk-UA" sz="2800" b="1" dirty="0" smtClean="0"/>
              <a:t> релігійні проблеми 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dirty="0" smtClean="0"/>
              <a:t>Загострення міжнаціональних відносин у Франції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Франція </a:t>
            </a:r>
            <a:r>
              <a:rPr lang="uk-UA" sz="3200" dirty="0"/>
              <a:t>у</a:t>
            </a:r>
            <a:r>
              <a:rPr lang="uk-UA" sz="3200" dirty="0" smtClean="0"/>
              <a:t> </a:t>
            </a:r>
            <a:r>
              <a:rPr lang="uk-UA" sz="3200" dirty="0" smtClean="0"/>
              <a:t>ХХІ століття</a:t>
            </a:r>
            <a:endParaRPr lang="ru-RU" sz="32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52" y="1338674"/>
            <a:ext cx="3041225" cy="4348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687451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solidFill>
                  <a:srgbClr val="C00000"/>
                </a:solidFill>
              </a:rPr>
              <a:t>Президент Франції </a:t>
            </a:r>
            <a:r>
              <a:rPr lang="uk-UA" i="1" dirty="0" err="1" smtClean="0">
                <a:solidFill>
                  <a:srgbClr val="C00000"/>
                </a:solidFill>
              </a:rPr>
              <a:t>Емманюель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i="1" dirty="0" err="1" smtClean="0">
                <a:solidFill>
                  <a:srgbClr val="C00000"/>
                </a:solidFill>
              </a:rPr>
              <a:t>Макрон</a:t>
            </a:r>
            <a:r>
              <a:rPr lang="uk-UA" i="1" dirty="0" smtClean="0">
                <a:solidFill>
                  <a:srgbClr val="C00000"/>
                </a:solidFill>
              </a:rPr>
              <a:t>                                   ( з 14 травня 2017р</a:t>
            </a:r>
            <a:r>
              <a:rPr lang="uk-UA" dirty="0" smtClean="0">
                <a:solidFill>
                  <a:srgbClr val="C00000"/>
                </a:solidFill>
              </a:rPr>
              <a:t>)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16832"/>
            <a:ext cx="2972437" cy="3971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588882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C00000"/>
                </a:solidFill>
              </a:rPr>
              <a:t>Жан </a:t>
            </a:r>
            <a:r>
              <a:rPr lang="uk-UA" i="1" dirty="0" err="1" smtClean="0">
                <a:solidFill>
                  <a:srgbClr val="C00000"/>
                </a:solidFill>
              </a:rPr>
              <a:t>Кастекс</a:t>
            </a:r>
            <a:r>
              <a:rPr lang="uk-UA" i="1" dirty="0" smtClean="0">
                <a:solidFill>
                  <a:srgbClr val="C00000"/>
                </a:solidFill>
              </a:rPr>
              <a:t> – очолює уряд Франції</a:t>
            </a:r>
            <a:endParaRPr lang="uk-UA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1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Франція за часів першої республіки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uk-UA" sz="2400" i="1" dirty="0" smtClean="0"/>
              <a:t>Першу Французьку республіку було проголошено 21 вересня 1792р. під час Французької революції; того дня формально було </a:t>
            </a:r>
            <a:r>
              <a:rPr lang="uk-UA" sz="2400" i="1" dirty="0" err="1" smtClean="0"/>
              <a:t>зміщено</a:t>
            </a:r>
            <a:r>
              <a:rPr lang="uk-UA" sz="2400" i="1" dirty="0" smtClean="0"/>
              <a:t> Людовіка </a:t>
            </a:r>
            <a:r>
              <a:rPr lang="en-US" sz="2400" i="1" dirty="0" smtClean="0"/>
              <a:t>XVI</a:t>
            </a:r>
            <a:endParaRPr lang="uk-UA" sz="2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708920"/>
            <a:ext cx="3536842" cy="3709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3068" y="6409279"/>
            <a:ext cx="435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Територія першої французької республіки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4281"/>
            <a:ext cx="4658706" cy="368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9595" y="6409279"/>
            <a:ext cx="241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>
                <a:solidFill>
                  <a:srgbClr val="FF0000"/>
                </a:solidFill>
              </a:rPr>
              <a:t>Суд над </a:t>
            </a:r>
            <a:r>
              <a:rPr lang="uk-UA" i="1" dirty="0" smtClean="0">
                <a:solidFill>
                  <a:srgbClr val="FF0000"/>
                </a:solidFill>
              </a:rPr>
              <a:t>Людовіком </a:t>
            </a:r>
            <a:r>
              <a:rPr lang="en-CA" i="1" dirty="0">
                <a:solidFill>
                  <a:srgbClr val="FF0000"/>
                </a:solidFill>
              </a:rPr>
              <a:t>XVI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600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890080" cy="5771728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uk-UA" dirty="0"/>
              <a:t>«</a:t>
            </a:r>
            <a:r>
              <a:rPr lang="uk-UA" sz="4100" b="1" dirty="0"/>
              <a:t>Постанова Національного конвенту від 21 вересня 1792</a:t>
            </a:r>
          </a:p>
          <a:p>
            <a:endParaRPr lang="uk-UA" dirty="0"/>
          </a:p>
          <a:p>
            <a:pPr marL="82296" indent="0">
              <a:buNone/>
            </a:pPr>
            <a:r>
              <a:rPr lang="uk-UA" dirty="0"/>
              <a:t>а) Національний конвент постановляє:</a:t>
            </a:r>
          </a:p>
          <a:p>
            <a:endParaRPr lang="uk-UA" dirty="0"/>
          </a:p>
          <a:p>
            <a:r>
              <a:rPr lang="uk-UA" dirty="0"/>
              <a:t>Не повинно існувати іншої конституції, окрім тієї, яка буде прийнята народом.</a:t>
            </a:r>
          </a:p>
          <a:p>
            <a:r>
              <a:rPr lang="uk-UA" dirty="0"/>
              <a:t>Особистість і власність перебувають під охороною французького народу.</a:t>
            </a:r>
          </a:p>
          <a:p>
            <a:pPr marL="82296" indent="0">
              <a:buNone/>
            </a:pPr>
            <a:r>
              <a:rPr lang="uk-UA" dirty="0"/>
              <a:t>б) Національний конвент оголошує, що нескасовані закони тимчасово залишаються в силі, і особи, які не усунуті від посад, залишаються при виконанні своїх обов'язків. Національний конвент оголошує, що податки, які існують зараз, будуть стягуватися як і раніше. Національний конвент постановляє, що монархія у Франції скасовується.»</a:t>
            </a:r>
          </a:p>
        </p:txBody>
      </p:sp>
    </p:spTree>
    <p:extLst>
      <p:ext uri="{BB962C8B-B14F-4D97-AF65-F5344CB8AC3E}">
        <p14:creationId xmlns:p14="http://schemas.microsoft.com/office/powerpoint/2010/main" val="376903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Органи державної влади першої Французької республіки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6760377" cy="514955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uk-UA" sz="2400" dirty="0"/>
              <a:t>Перша конституція Французької республіки була прийнята Національним конвентом у 1793 році. </a:t>
            </a:r>
            <a:endParaRPr lang="uk-UA" sz="2400" dirty="0" smtClean="0"/>
          </a:p>
          <a:p>
            <a:pPr marL="82296" indent="0">
              <a:buNone/>
            </a:pPr>
            <a:r>
              <a:rPr lang="uk-UA" sz="2400" dirty="0" smtClean="0"/>
              <a:t>Сувереном </a:t>
            </a:r>
            <a:r>
              <a:rPr lang="uk-UA" sz="2400" dirty="0"/>
              <a:t>за цією конституцією був </a:t>
            </a:r>
            <a:r>
              <a:rPr lang="uk-UA" sz="2400" dirty="0" smtClean="0"/>
              <a:t>народ.</a:t>
            </a:r>
          </a:p>
          <a:p>
            <a:pPr marL="82296" indent="0">
              <a:buNone/>
            </a:pPr>
            <a:r>
              <a:rPr lang="uk-UA" sz="2400" dirty="0" smtClean="0"/>
              <a:t> Законодавчим </a:t>
            </a:r>
            <a:r>
              <a:rPr lang="uk-UA" sz="2400" dirty="0"/>
              <a:t>органом був </a:t>
            </a:r>
            <a:r>
              <a:rPr lang="uk-UA" sz="2400" i="1" dirty="0"/>
              <a:t>Законодавчий корпус Французької </a:t>
            </a:r>
            <a:r>
              <a:rPr lang="uk-UA" sz="2400" i="1" dirty="0" smtClean="0"/>
              <a:t>республіки</a:t>
            </a:r>
            <a:r>
              <a:rPr lang="en-CA" sz="2400" dirty="0" smtClean="0"/>
              <a:t>, </a:t>
            </a:r>
            <a:r>
              <a:rPr lang="uk-UA" sz="2400" dirty="0"/>
              <a:t>виконавчим органом — </a:t>
            </a:r>
            <a:r>
              <a:rPr lang="uk-UA" sz="2400" i="1" dirty="0"/>
              <a:t>Виконавча рада Французької </a:t>
            </a:r>
            <a:r>
              <a:rPr lang="uk-UA" sz="2400" i="1" dirty="0" smtClean="0"/>
              <a:t>республіки</a:t>
            </a:r>
            <a:r>
              <a:rPr lang="en-CA" sz="2400" dirty="0" smtClean="0"/>
              <a:t>, </a:t>
            </a:r>
            <a:r>
              <a:rPr lang="uk-UA" sz="2400" dirty="0"/>
              <a:t>адміністративним органом — </a:t>
            </a:r>
            <a:r>
              <a:rPr lang="uk-UA" sz="2400" i="1" dirty="0"/>
              <a:t>Головне управління Французької республіки</a:t>
            </a:r>
            <a:r>
              <a:rPr lang="uk-UA" sz="2400" dirty="0"/>
              <a:t>. </a:t>
            </a:r>
            <a:endParaRPr lang="uk-UA" sz="2400" dirty="0" smtClean="0"/>
          </a:p>
          <a:p>
            <a:pPr marL="82296" indent="0">
              <a:buNone/>
            </a:pPr>
            <a:r>
              <a:rPr lang="uk-UA" sz="2400" dirty="0" smtClean="0"/>
              <a:t>Територія </a:t>
            </a:r>
            <a:r>
              <a:rPr lang="uk-UA" sz="2400" dirty="0"/>
              <a:t>Французької республіки з цієї конституції ділилася на департаменти, округи і комуни. Адміністративними органами департаментів були — генеральна </a:t>
            </a:r>
            <a:r>
              <a:rPr lang="uk-UA" sz="2400" dirty="0" smtClean="0"/>
              <a:t>рада</a:t>
            </a:r>
            <a:r>
              <a:rPr lang="en-CA" sz="2400" dirty="0" smtClean="0"/>
              <a:t>, </a:t>
            </a:r>
            <a:r>
              <a:rPr lang="uk-UA" sz="2400" dirty="0"/>
              <a:t>округів — </a:t>
            </a:r>
            <a:r>
              <a:rPr lang="uk-UA" sz="2400" dirty="0" err="1"/>
              <a:t>супрефектури</a:t>
            </a:r>
            <a:r>
              <a:rPr lang="uk-UA" sz="2400" dirty="0"/>
              <a:t>, комуни — муніципальна </a:t>
            </a:r>
            <a:r>
              <a:rPr lang="uk-UA" sz="2400" dirty="0" smtClean="0"/>
              <a:t>рада</a:t>
            </a:r>
            <a:r>
              <a:rPr lang="en-C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709" y="1988840"/>
            <a:ext cx="2389434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8264" y="6021288"/>
            <a:ext cx="219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Перша конституція Французької республіки</a:t>
            </a:r>
            <a:endParaRPr lang="uk-U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Друга Французька республіка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447800"/>
            <a:ext cx="464972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uk-UA" sz="2400" dirty="0" smtClean="0"/>
          </a:p>
          <a:p>
            <a:pPr marL="82296" indent="0">
              <a:buNone/>
            </a:pPr>
            <a:r>
              <a:rPr lang="uk-UA" sz="2400" dirty="0" smtClean="0"/>
              <a:t>Період в історії Франції з 1852 по 1870 рр., коли в результаті плебісциту була встановлена конституційна монархія на чолі із племінником Наполеона І Луї Наполеоном </a:t>
            </a:r>
            <a:r>
              <a:rPr lang="uk-UA" sz="2400" dirty="0" err="1" smtClean="0"/>
              <a:t>Бонапардом</a:t>
            </a:r>
            <a:r>
              <a:rPr lang="uk-UA" sz="2400" dirty="0" smtClean="0"/>
              <a:t>, що прийняв ім'я Наполеона ІІІ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59663"/>
            <a:ext cx="323556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6262108"/>
            <a:ext cx="13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Наполеон ІІІ</a:t>
            </a:r>
            <a:endParaRPr lang="uk-U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0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00888" cy="850106"/>
          </a:xfrm>
        </p:spPr>
        <p:txBody>
          <a:bodyPr/>
          <a:lstStyle/>
          <a:p>
            <a:pPr algn="ctr"/>
            <a:r>
              <a:rPr lang="uk-UA" dirty="0" smtClean="0"/>
              <a:t>Реформи Тимчасового уряду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293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25 лютого 1848 р. </a:t>
            </a:r>
            <a:r>
              <a:rPr lang="ru-RU" sz="2400" i="1" dirty="0" err="1">
                <a:solidFill>
                  <a:srgbClr val="002060"/>
                </a:solidFill>
              </a:rPr>
              <a:t>Франція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була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проголошена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республікою</a:t>
            </a:r>
            <a:r>
              <a:rPr lang="ru-RU" sz="2400" i="1" dirty="0">
                <a:solidFill>
                  <a:srgbClr val="002060"/>
                </a:solidFill>
              </a:rPr>
              <a:t>. 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82296" indent="0">
              <a:buNone/>
            </a:pPr>
            <a:r>
              <a:rPr lang="ru-RU" sz="2400" dirty="0" err="1" smtClean="0"/>
              <a:t>Новий</a:t>
            </a:r>
            <a:r>
              <a:rPr lang="ru-RU" sz="2400" dirty="0" smtClean="0"/>
              <a:t> </a:t>
            </a:r>
            <a:r>
              <a:rPr lang="ru-RU" sz="2400" dirty="0"/>
              <a:t>уряд </a:t>
            </a:r>
            <a:r>
              <a:rPr lang="ru-RU" sz="2400" dirty="0" err="1"/>
              <a:t>прийняв</a:t>
            </a:r>
            <a:r>
              <a:rPr lang="ru-RU" sz="2400" dirty="0"/>
              <a:t> декрет про </a:t>
            </a:r>
            <a:r>
              <a:rPr lang="ru-RU" sz="2400" dirty="0" err="1"/>
              <a:t>загальне</a:t>
            </a:r>
            <a:r>
              <a:rPr lang="ru-RU" sz="2400" dirty="0"/>
              <a:t> </a:t>
            </a:r>
            <a:r>
              <a:rPr lang="ru-RU" sz="2400" dirty="0" err="1"/>
              <a:t>виборче</a:t>
            </a:r>
            <a:r>
              <a:rPr lang="ru-RU" sz="2400" dirty="0"/>
              <a:t> право для </a:t>
            </a:r>
            <a:r>
              <a:rPr lang="ru-RU" sz="2400" dirty="0" err="1"/>
              <a:t>чоловіків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Були </a:t>
            </a:r>
            <a:r>
              <a:rPr lang="ru-RU" sz="2400" dirty="0" err="1"/>
              <a:t>скасовані</a:t>
            </a:r>
            <a:r>
              <a:rPr lang="ru-RU" sz="2400" dirty="0"/>
              <a:t> </a:t>
            </a:r>
            <a:r>
              <a:rPr lang="ru-RU" sz="2400" dirty="0" err="1"/>
              <a:t>дворянські</a:t>
            </a:r>
            <a:r>
              <a:rPr lang="ru-RU" sz="2400" dirty="0"/>
              <a:t> </a:t>
            </a:r>
            <a:r>
              <a:rPr lang="ru-RU" sz="2400" dirty="0" err="1"/>
              <a:t>титули</a:t>
            </a:r>
            <a:r>
              <a:rPr lang="ru-RU" sz="2400" dirty="0"/>
              <a:t>, </a:t>
            </a:r>
            <a:r>
              <a:rPr lang="ru-RU" sz="2400" dirty="0" err="1"/>
              <a:t>видані</a:t>
            </a:r>
            <a:r>
              <a:rPr lang="ru-RU" sz="2400" dirty="0"/>
              <a:t> </a:t>
            </a:r>
            <a:r>
              <a:rPr lang="ru-RU" sz="2400" dirty="0" err="1"/>
              <a:t>декрети</a:t>
            </a:r>
            <a:r>
              <a:rPr lang="ru-RU" sz="2400" dirty="0"/>
              <a:t> про свободу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зборів</a:t>
            </a:r>
            <a:r>
              <a:rPr lang="ru-RU" sz="2400" dirty="0"/>
              <a:t> і </a:t>
            </a:r>
            <a:r>
              <a:rPr lang="ru-RU" sz="2400" dirty="0" err="1"/>
              <a:t>друку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французьких</a:t>
            </a:r>
            <a:r>
              <a:rPr lang="ru-RU" sz="2400" dirty="0"/>
              <a:t> </a:t>
            </a:r>
            <a:r>
              <a:rPr lang="ru-RU" sz="2400" dirty="0" err="1"/>
              <a:t>колоніях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скасовано</a:t>
            </a:r>
            <a:r>
              <a:rPr lang="ru-RU" sz="2400" dirty="0"/>
              <a:t> рабство. </a:t>
            </a:r>
            <a:r>
              <a:rPr lang="ru-RU" sz="2400" dirty="0" err="1"/>
              <a:t>Робочий</a:t>
            </a:r>
            <a:r>
              <a:rPr lang="ru-RU" sz="2400" dirty="0"/>
              <a:t> день </a:t>
            </a:r>
            <a:r>
              <a:rPr lang="ru-RU" sz="2400" dirty="0" err="1"/>
              <a:t>скорочувався</a:t>
            </a:r>
            <a:r>
              <a:rPr lang="ru-RU" sz="2400" dirty="0"/>
              <a:t> до 10 годин в </a:t>
            </a:r>
            <a:r>
              <a:rPr lang="ru-RU" sz="2400" dirty="0" err="1"/>
              <a:t>Парижі</a:t>
            </a:r>
            <a:r>
              <a:rPr lang="ru-RU" sz="2400" dirty="0"/>
              <a:t> та до 11 годин в </a:t>
            </a:r>
            <a:r>
              <a:rPr lang="ru-RU" sz="2400" dirty="0" err="1"/>
              <a:t>провінції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err="1" smtClean="0"/>
              <a:t>Прийнятий</a:t>
            </a:r>
            <a:r>
              <a:rPr lang="ru-RU" sz="2400" dirty="0" smtClean="0"/>
              <a:t> </a:t>
            </a:r>
            <a:r>
              <a:rPr lang="ru-RU" sz="2400" dirty="0"/>
              <a:t>декрет </a:t>
            </a:r>
            <a:r>
              <a:rPr lang="ru-RU" sz="2400" dirty="0" err="1"/>
              <a:t>гарантував</a:t>
            </a:r>
            <a:r>
              <a:rPr lang="ru-RU" sz="2400" dirty="0"/>
              <a:t> </a:t>
            </a:r>
            <a:r>
              <a:rPr lang="ru-RU" sz="2400" dirty="0" err="1"/>
              <a:t>робітникам</a:t>
            </a:r>
            <a:r>
              <a:rPr lang="ru-RU" sz="2400" dirty="0"/>
              <a:t> право на </a:t>
            </a:r>
            <a:r>
              <a:rPr lang="ru-RU" sz="2400" dirty="0" err="1"/>
              <a:t>працю</a:t>
            </a:r>
            <a:r>
              <a:rPr lang="ru-RU" sz="2400" dirty="0"/>
              <a:t> і </a:t>
            </a:r>
            <a:r>
              <a:rPr lang="ru-RU" sz="2400" dirty="0" err="1"/>
              <a:t>відміняв</a:t>
            </a:r>
            <a:r>
              <a:rPr lang="ru-RU" sz="2400" dirty="0"/>
              <a:t> </a:t>
            </a:r>
            <a:r>
              <a:rPr lang="ru-RU" sz="2400" dirty="0" err="1"/>
              <a:t>заборону</a:t>
            </a:r>
            <a:r>
              <a:rPr lang="ru-RU" sz="2400" dirty="0"/>
              <a:t> на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робітничих</a:t>
            </a:r>
            <a:r>
              <a:rPr lang="ru-RU" sz="2400" dirty="0"/>
              <a:t> </a:t>
            </a:r>
            <a:r>
              <a:rPr lang="ru-RU" sz="2400" dirty="0" err="1"/>
              <a:t>асоціацій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У </a:t>
            </a:r>
            <a:r>
              <a:rPr lang="ru-RU" sz="2400" dirty="0" err="1"/>
              <a:t>Франції</a:t>
            </a:r>
            <a:r>
              <a:rPr lang="ru-RU" sz="2400" dirty="0"/>
              <a:t> </a:t>
            </a:r>
            <a:r>
              <a:rPr lang="ru-RU" sz="2400" dirty="0" err="1"/>
              <a:t>встановився</a:t>
            </a:r>
            <a:r>
              <a:rPr lang="ru-RU" sz="2400" dirty="0"/>
              <a:t> </a:t>
            </a:r>
            <a:r>
              <a:rPr lang="ru-RU" sz="2400" dirty="0" err="1"/>
              <a:t>найліберальніший</a:t>
            </a:r>
            <a:r>
              <a:rPr lang="ru-RU" sz="2400" dirty="0"/>
              <a:t> режим у </a:t>
            </a:r>
            <a:r>
              <a:rPr lang="ru-RU" sz="2400" dirty="0" err="1"/>
              <a:t>Європі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60877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085" y="125866"/>
            <a:ext cx="7890080" cy="868958"/>
          </a:xfrm>
        </p:spPr>
        <p:txBody>
          <a:bodyPr/>
          <a:lstStyle/>
          <a:p>
            <a:pPr algn="ctr"/>
            <a:r>
              <a:rPr lang="uk-UA" dirty="0" smtClean="0"/>
              <a:t>Конституція другої республіки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3370" y="1654542"/>
            <a:ext cx="6017872" cy="514955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dirty="0" smtClean="0"/>
              <a:t>.</a:t>
            </a:r>
          </a:p>
          <a:p>
            <a:pPr marL="82296" indent="0">
              <a:buNone/>
            </a:pPr>
            <a:endParaRPr lang="ru-RU" sz="2400" dirty="0" smtClean="0"/>
          </a:p>
          <a:p>
            <a:pPr marL="82296" indent="0">
              <a:buNone/>
            </a:pPr>
            <a:r>
              <a:rPr lang="uk-UA" sz="2400" dirty="0" smtClean="0"/>
              <a:t>В Основному законі проголошувалися принципи свободи, рівності і братерства. </a:t>
            </a:r>
          </a:p>
          <a:p>
            <a:pPr marL="82296" indent="0">
              <a:buNone/>
            </a:pPr>
            <a:r>
              <a:rPr lang="uk-UA" sz="2400" dirty="0" smtClean="0"/>
              <a:t>Держава брала на себе зобов'язання створювати умови громадянам для отримання освіти і допомагати безробітним. Конституція обіцяла недоторканність особи, житла.</a:t>
            </a:r>
          </a:p>
          <a:p>
            <a:pPr marL="82296" indent="0">
              <a:buNone/>
            </a:pPr>
            <a:r>
              <a:rPr lang="uk-UA" sz="2400" dirty="0" smtClean="0"/>
              <a:t>Йшлося про свободу совісті, свободу друку, свободу навчання.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80928"/>
            <a:ext cx="3059832" cy="2736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13536" y="5484178"/>
            <a:ext cx="317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Друга Французька республіка</a:t>
            </a:r>
            <a:endParaRPr lang="uk-UA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070" y="1211268"/>
            <a:ext cx="825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solidFill>
                  <a:srgbClr val="002060"/>
                </a:solidFill>
              </a:rPr>
              <a:t>4 листопада 1848 р</a:t>
            </a:r>
            <a:r>
              <a:rPr lang="uk-UA" sz="2400" dirty="0" smtClean="0"/>
              <a:t>. Установчі збори прийняли </a:t>
            </a:r>
            <a:r>
              <a:rPr lang="uk-UA" sz="2400" i="1" dirty="0" smtClean="0">
                <a:solidFill>
                  <a:srgbClr val="002060"/>
                </a:solidFill>
              </a:rPr>
              <a:t>Конституцію Другої Республіки</a:t>
            </a:r>
            <a:r>
              <a:rPr lang="uk-UA" sz="2400" dirty="0" smtClean="0"/>
              <a:t>, яка офіційно узаконила як форму державного правління республіку.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2157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Третя французька республіка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664784" cy="42134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2400" dirty="0" err="1"/>
              <a:t>Третю</a:t>
            </a:r>
            <a:r>
              <a:rPr lang="ru-RU" sz="2400" dirty="0"/>
              <a:t> </a:t>
            </a:r>
            <a:r>
              <a:rPr lang="ru-RU" sz="2400" dirty="0" err="1"/>
              <a:t>республіку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проголошено</a:t>
            </a:r>
            <a:r>
              <a:rPr lang="ru-RU" sz="2400" dirty="0"/>
              <a:t> 1870 p., але </a:t>
            </a:r>
            <a:r>
              <a:rPr lang="ru-RU" sz="2400" dirty="0" err="1"/>
              <a:t>тільки</a:t>
            </a:r>
            <a:r>
              <a:rPr lang="ru-RU" sz="2400" dirty="0"/>
              <a:t> 1875 р. оформлено </a:t>
            </a:r>
            <a:r>
              <a:rPr lang="ru-RU" sz="2400" dirty="0" err="1"/>
              <a:t>конституційно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err="1"/>
              <a:t>Законодавча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r>
              <a:rPr lang="ru-RU" sz="2400" dirty="0"/>
              <a:t> в </a:t>
            </a:r>
            <a:r>
              <a:rPr lang="ru-RU" sz="2400" dirty="0" err="1"/>
              <a:t>країні</a:t>
            </a:r>
            <a:r>
              <a:rPr lang="ru-RU" sz="2400" dirty="0"/>
              <a:t> належала </a:t>
            </a:r>
            <a:r>
              <a:rPr lang="ru-RU" sz="2400" dirty="0" err="1"/>
              <a:t>двопалатному</a:t>
            </a:r>
            <a:r>
              <a:rPr lang="ru-RU" sz="2400" dirty="0"/>
              <a:t> </a:t>
            </a:r>
            <a:r>
              <a:rPr lang="ru-RU" sz="2400" dirty="0" err="1"/>
              <a:t>парламентові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 smtClean="0"/>
              <a:t>Головою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 </a:t>
            </a:r>
            <a:r>
              <a:rPr lang="ru-RU" sz="2400" dirty="0" err="1"/>
              <a:t>вважався</a:t>
            </a:r>
            <a:r>
              <a:rPr lang="ru-RU" sz="2400" dirty="0"/>
              <a:t> президент. </a:t>
            </a:r>
            <a:r>
              <a:rPr lang="ru-RU" sz="2400" dirty="0" err="1"/>
              <a:t>Фактичним</a:t>
            </a:r>
            <a:r>
              <a:rPr lang="ru-RU" sz="2400" dirty="0"/>
              <a:t> головою уряду, як органу </a:t>
            </a:r>
            <a:r>
              <a:rPr lang="ru-RU" sz="2400" dirty="0" err="1"/>
              <a:t>виконавчої</a:t>
            </a:r>
            <a:r>
              <a:rPr lang="ru-RU" sz="2400" dirty="0"/>
              <a:t> </a:t>
            </a:r>
            <a:r>
              <a:rPr lang="ru-RU" sz="2400" dirty="0" err="1"/>
              <a:t>влади</a:t>
            </a:r>
            <a:r>
              <a:rPr lang="ru-RU" sz="2400" dirty="0"/>
              <a:t>,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прем'єр-міністр</a:t>
            </a:r>
            <a:r>
              <a:rPr lang="ru-RU" sz="2400" dirty="0" smtClean="0"/>
              <a:t>.</a:t>
            </a:r>
          </a:p>
          <a:p>
            <a:pPr marL="82296" indent="0">
              <a:buNone/>
            </a:pPr>
            <a:r>
              <a:rPr lang="ru-RU" sz="2400" dirty="0" err="1"/>
              <a:t>Важливою</a:t>
            </a:r>
            <a:r>
              <a:rPr lang="ru-RU" sz="2400" dirty="0"/>
              <a:t> </a:t>
            </a:r>
            <a:r>
              <a:rPr lang="ru-RU" sz="2400" dirty="0" err="1"/>
              <a:t>особливістю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Третьої</a:t>
            </a:r>
            <a:r>
              <a:rPr lang="ru-RU" sz="2400" dirty="0"/>
              <a:t> </a:t>
            </a:r>
            <a:r>
              <a:rPr lang="ru-RU" sz="2400" dirty="0" err="1"/>
              <a:t>республіки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багатопартійність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/>
              <a:t>Президентом </a:t>
            </a:r>
            <a:r>
              <a:rPr lang="ru-RU" sz="2400" dirty="0" err="1"/>
              <a:t>країни</a:t>
            </a:r>
            <a:r>
              <a:rPr lang="ru-RU" sz="2400" dirty="0"/>
              <a:t> став </a:t>
            </a:r>
            <a:r>
              <a:rPr lang="ru-RU" sz="2400" dirty="0" err="1"/>
              <a:t>прихильник</a:t>
            </a:r>
            <a:r>
              <a:rPr lang="ru-RU" sz="2400" dirty="0"/>
              <a:t> </a:t>
            </a:r>
            <a:r>
              <a:rPr lang="ru-RU" sz="2400" dirty="0" err="1"/>
              <a:t>Конституції</a:t>
            </a:r>
            <a:r>
              <a:rPr lang="ru-RU" sz="2400" dirty="0"/>
              <a:t> 1875 р. Ж. </a:t>
            </a:r>
            <a:r>
              <a:rPr lang="ru-RU" sz="2400" dirty="0" err="1"/>
              <a:t>Греві</a:t>
            </a:r>
            <a:r>
              <a:rPr lang="ru-RU" sz="2400" dirty="0"/>
              <a:t>.</a:t>
            </a:r>
            <a:endParaRPr lang="uk-UA" sz="24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435608" y="3861048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59" y="4742974"/>
            <a:ext cx="2573841" cy="21347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62063"/>
            <a:ext cx="1481327" cy="19361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103" y="6574017"/>
            <a:ext cx="98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C00000"/>
                </a:solidFill>
              </a:rPr>
              <a:t>Ж. </a:t>
            </a:r>
            <a:r>
              <a:rPr lang="uk-UA" i="1" dirty="0" err="1" smtClean="0">
                <a:solidFill>
                  <a:srgbClr val="C00000"/>
                </a:solidFill>
              </a:rPr>
              <a:t>Греві</a:t>
            </a:r>
            <a:endParaRPr lang="uk-UA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95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1258</TotalTime>
  <Words>1166</Words>
  <Application>Microsoft Office PowerPoint</Application>
  <PresentationFormat>Экран (4:3)</PresentationFormat>
  <Paragraphs>131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Courier New</vt:lpstr>
      <vt:lpstr>Gill Sans MT</vt:lpstr>
      <vt:lpstr>Verdana</vt:lpstr>
      <vt:lpstr>Wingdings</vt:lpstr>
      <vt:lpstr>Wingdings 2</vt:lpstr>
      <vt:lpstr>Солнцестояние</vt:lpstr>
      <vt:lpstr>                     П'ять республік Франції</vt:lpstr>
      <vt:lpstr>Коротка історична довідка</vt:lpstr>
      <vt:lpstr>Франція за часів першої республіки</vt:lpstr>
      <vt:lpstr>Презентация PowerPoint</vt:lpstr>
      <vt:lpstr>Органи державної влади першої Французької республіки</vt:lpstr>
      <vt:lpstr>Друга Французька республіка</vt:lpstr>
      <vt:lpstr>Реформи Тимчасового уряду</vt:lpstr>
      <vt:lpstr>Конституція другої республіки</vt:lpstr>
      <vt:lpstr>Третя французька республіка</vt:lpstr>
      <vt:lpstr>Четверта республіка  (1946 – 1958 рр.)</vt:lpstr>
      <vt:lpstr>Презентация PowerPoint</vt:lpstr>
      <vt:lpstr>Становлення П’ятої Республіки</vt:lpstr>
      <vt:lpstr>Державний устрій п'ятої республіки</vt:lpstr>
      <vt:lpstr>Голлізм</vt:lpstr>
      <vt:lpstr>Голлізм</vt:lpstr>
      <vt:lpstr>Голлізм</vt:lpstr>
      <vt:lpstr>Шарль де Голль.  Його величність Президент</vt:lpstr>
      <vt:lpstr>Презентация PowerPoint</vt:lpstr>
      <vt:lpstr>Франція у 1969 – 1990 роки</vt:lpstr>
      <vt:lpstr>Особливості розвитку сучасної Франції</vt:lpstr>
      <vt:lpstr>Франція у ХХІ століття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  у ІІ половині ХХ –  на початку ХХІ століття</dc:title>
  <dc:creator>Vladeletc</dc:creator>
  <cp:lastModifiedBy>Veronika Tretiak</cp:lastModifiedBy>
  <cp:revision>24</cp:revision>
  <dcterms:created xsi:type="dcterms:W3CDTF">2013-12-15T20:13:41Z</dcterms:created>
  <dcterms:modified xsi:type="dcterms:W3CDTF">2022-04-07T15:57:31Z</dcterms:modified>
</cp:coreProperties>
</file>