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6" r:id="rId3"/>
    <p:sldId id="288" r:id="rId4"/>
    <p:sldId id="287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301" r:id="rId15"/>
    <p:sldId id="299" r:id="rId16"/>
    <p:sldId id="30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105"/>
    <a:srgbClr val="5126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муза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611560" y="764704"/>
            <a:ext cx="2476229" cy="5328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C:\Documents and Settings\Ирина Алексеевна\Мои документы\Мои рисунки\Акрополь стилизов. 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157857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1" descr="C:\Documents and Settings\Ирина Алексеевна\Мои документы\Мои рисунки\Акрополь стилизов. 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548680"/>
            <a:ext cx="245556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79512" y="6165304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Олифирова</a:t>
            </a:r>
            <a:r>
              <a:rPr lang="ru-RU" sz="1100" b="0" dirty="0" smtClean="0">
                <a:solidFill>
                  <a:srgbClr val="542804"/>
                </a:solidFill>
                <a:latin typeface="Monotype Corsiva" pitchFamily="66" charset="0"/>
              </a:rPr>
              <a:t> </a:t>
            </a:r>
            <a:r>
              <a:rPr lang="ru-RU" sz="1100" b="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Т.И. </a:t>
            </a:r>
            <a:endParaRPr lang="ru-RU" sz="1100" b="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http://img0.liveinternet.ru/images/attach/b/4/104/210/104210872_large_olivka03.png"/>
          <p:cNvPicPr/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96336" y="5733256"/>
            <a:ext cx="1008112" cy="60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A4CA9-8262-4F91-88D9-C9A29CAD7B06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51" r:id="rId4"/>
    <p:sldLayoutId id="2147483673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24744"/>
            <a:ext cx="7772400" cy="1470025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Святий Мартин </a:t>
            </a:r>
            <a:r>
              <a:rPr lang="uk-UA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Турський</a:t>
            </a:r>
            <a:endParaRPr lang="uk-UA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75202"/>
            <a:ext cx="3419872" cy="4463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4100" y="5085184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Виконала студентка 32 групи ФІМ                    Третяк Вероніка</a:t>
            </a:r>
            <a:endParaRPr lang="uk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30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268760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Georgia" panose="02040502050405020303" pitchFamily="18" charset="0"/>
              </a:rPr>
              <a:t>Єпископ Мартин вважав, що визнання людьми будь-якої єресі саме по собі є достатнім покаранням для них, оскільки вони, відпадаючи від істини віри, прирікають свої душі на загибель, і цього достатньо для кари. Натомість вмішувати у свої справи державну владу і тим більше закликати до смертних </a:t>
            </a:r>
            <a:r>
              <a:rPr lang="uk-UA" sz="2800" dirty="0" err="1">
                <a:latin typeface="Georgia" panose="02040502050405020303" pitchFamily="18" charset="0"/>
              </a:rPr>
              <a:t>вироків</a:t>
            </a:r>
            <a:r>
              <a:rPr lang="uk-UA" sz="2800" dirty="0">
                <a:latin typeface="Georgia" panose="02040502050405020303" pitchFamily="18" charset="0"/>
              </a:rPr>
              <a:t> – не християнська поведінка.</a:t>
            </a:r>
          </a:p>
        </p:txBody>
      </p:sp>
    </p:spTree>
    <p:extLst>
      <p:ext uri="{BB962C8B-B14F-4D97-AF65-F5344CB8AC3E}">
        <p14:creationId xmlns:p14="http://schemas.microsoft.com/office/powerpoint/2010/main" val="7537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548680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Georgia" panose="02040502050405020303" pitchFamily="18" charset="0"/>
              </a:rPr>
              <a:t>Єпископ Мартин помер у </a:t>
            </a:r>
            <a:r>
              <a:rPr lang="uk-UA" sz="2800" dirty="0" err="1">
                <a:latin typeface="Georgia" panose="02040502050405020303" pitchFamily="18" charset="0"/>
              </a:rPr>
              <a:t>Канді</a:t>
            </a:r>
            <a:r>
              <a:rPr lang="uk-UA" sz="2800" dirty="0">
                <a:latin typeface="Georgia" panose="02040502050405020303" pitchFamily="18" charset="0"/>
              </a:rPr>
              <a:t>, його тіло доправили Луарою до Тура і там поховали 11 листопада. Його реліквії донині спочивають у тамтешньому соборі, що став базилікою </a:t>
            </a:r>
            <a:r>
              <a:rPr lang="uk-UA" sz="2800" dirty="0" err="1">
                <a:latin typeface="Georgia" panose="02040502050405020303" pitchFamily="18" charset="0"/>
              </a:rPr>
              <a:t>св.Мартина</a:t>
            </a:r>
            <a:r>
              <a:rPr lang="uk-UA" sz="2800" dirty="0" smtClean="0">
                <a:latin typeface="Georgia" panose="02040502050405020303" pitchFamily="18" charset="0"/>
              </a:rPr>
              <a:t>.                                                                     </a:t>
            </a:r>
            <a:endParaRPr lang="uk-UA" sz="2800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435" y="2564904"/>
            <a:ext cx="4245013" cy="33843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0672" y="3212976"/>
            <a:ext cx="392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Georgia" panose="02040502050405020303" pitchFamily="18" charset="0"/>
              </a:rPr>
              <a:t>Покровитель </a:t>
            </a:r>
            <a:r>
              <a:rPr lang="ru-RU" sz="2800" dirty="0" err="1">
                <a:latin typeface="Georgia" panose="02040502050405020303" pitchFamily="18" charset="0"/>
              </a:rPr>
              <a:t>Франції</a:t>
            </a:r>
            <a:r>
              <a:rPr lang="ru-RU" sz="2800" dirty="0">
                <a:latin typeface="Georgia" panose="02040502050405020303" pitchFamily="18" charset="0"/>
              </a:rPr>
              <a:t>, </a:t>
            </a:r>
            <a:r>
              <a:rPr lang="ru-RU" sz="2800" dirty="0" err="1">
                <a:latin typeface="Georgia" panose="02040502050405020303" pitchFamily="18" charset="0"/>
              </a:rPr>
              <a:t>королівського</a:t>
            </a:r>
            <a:r>
              <a:rPr lang="ru-RU" sz="2800" dirty="0">
                <a:latin typeface="Georgia" panose="02040502050405020303" pitchFamily="18" charset="0"/>
              </a:rPr>
              <a:t> роду </a:t>
            </a:r>
            <a:r>
              <a:rPr lang="ru-RU" sz="2800" dirty="0" err="1">
                <a:latin typeface="Georgia" panose="02040502050405020303" pitchFamily="18" charset="0"/>
              </a:rPr>
              <a:t>Меровінгів</a:t>
            </a:r>
            <a:r>
              <a:rPr lang="ru-RU" sz="2800" dirty="0">
                <a:latin typeface="Georgia" panose="02040502050405020303" pitchFamily="18" charset="0"/>
              </a:rPr>
              <a:t>, </a:t>
            </a:r>
            <a:r>
              <a:rPr lang="ru-RU" sz="2800" dirty="0" err="1">
                <a:latin typeface="Georgia" panose="02040502050405020303" pitchFamily="18" charset="0"/>
              </a:rPr>
              <a:t>деяких</a:t>
            </a:r>
            <a:r>
              <a:rPr lang="ru-RU" sz="2800" dirty="0">
                <a:latin typeface="Georgia" panose="02040502050405020303" pitchFamily="18" charset="0"/>
              </a:rPr>
              <a:t> </a:t>
            </a:r>
            <a:r>
              <a:rPr lang="ru-RU" sz="2800" dirty="0" err="1">
                <a:latin typeface="Georgia" panose="02040502050405020303" pitchFamily="18" charset="0"/>
              </a:rPr>
              <a:t>дієцезій</a:t>
            </a:r>
            <a:r>
              <a:rPr lang="ru-RU" sz="2800" dirty="0">
                <a:latin typeface="Georgia" panose="02040502050405020303" pitchFamily="18" charset="0"/>
              </a:rPr>
              <a:t>, а </a:t>
            </a:r>
            <a:r>
              <a:rPr lang="ru-RU" sz="2800" dirty="0" err="1">
                <a:latin typeface="Georgia" panose="02040502050405020303" pitchFamily="18" charset="0"/>
              </a:rPr>
              <a:t>також</a:t>
            </a:r>
            <a:r>
              <a:rPr lang="ru-RU" sz="2800" dirty="0">
                <a:latin typeface="Georgia" panose="02040502050405020303" pitchFamily="18" charset="0"/>
              </a:rPr>
              <a:t> </a:t>
            </a:r>
            <a:r>
              <a:rPr lang="ru-RU" sz="2800" dirty="0" err="1">
                <a:latin typeface="Georgia" panose="02040502050405020303" pitchFamily="18" charset="0"/>
              </a:rPr>
              <a:t>дітей</a:t>
            </a:r>
            <a:r>
              <a:rPr lang="ru-RU" sz="2800" dirty="0">
                <a:latin typeface="Georgia" panose="02040502050405020303" pitchFamily="18" charset="0"/>
              </a:rPr>
              <a:t>, </a:t>
            </a:r>
            <a:r>
              <a:rPr lang="ru-RU" sz="2800" dirty="0" err="1">
                <a:latin typeface="Georgia" panose="02040502050405020303" pitchFamily="18" charset="0"/>
              </a:rPr>
              <a:t>воїнів</a:t>
            </a:r>
            <a:r>
              <a:rPr lang="ru-RU" sz="2800" dirty="0">
                <a:latin typeface="Georgia" panose="02040502050405020303" pitchFamily="18" charset="0"/>
              </a:rPr>
              <a:t>, </a:t>
            </a:r>
            <a:r>
              <a:rPr lang="ru-RU" sz="2800" dirty="0" err="1">
                <a:latin typeface="Georgia" panose="02040502050405020303" pitchFamily="18" charset="0"/>
              </a:rPr>
              <a:t>жебраків</a:t>
            </a:r>
            <a:r>
              <a:rPr lang="ru-RU" sz="2800" dirty="0">
                <a:latin typeface="Georgia" panose="02040502050405020303" pitchFamily="18" charset="0"/>
              </a:rPr>
              <a:t>, </a:t>
            </a:r>
            <a:r>
              <a:rPr lang="ru-RU" sz="2800" dirty="0" err="1">
                <a:latin typeface="Georgia" panose="02040502050405020303" pitchFamily="18" charset="0"/>
              </a:rPr>
              <a:t>ткачів</a:t>
            </a:r>
            <a:r>
              <a:rPr lang="ru-RU" sz="2800" dirty="0">
                <a:latin typeface="Georgia" panose="02040502050405020303" pitchFamily="18" charset="0"/>
              </a:rPr>
              <a:t>, </a:t>
            </a:r>
            <a:r>
              <a:rPr lang="ru-RU" sz="2800" dirty="0" err="1">
                <a:latin typeface="Georgia" panose="02040502050405020303" pitchFamily="18" charset="0"/>
              </a:rPr>
              <a:t>подорожніх</a:t>
            </a:r>
            <a:r>
              <a:rPr lang="ru-RU" sz="28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60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922114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Мартин </a:t>
            </a:r>
            <a:r>
              <a:rPr lang="uk-UA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Турський</a:t>
            </a:r>
            <a:r>
              <a:rPr lang="uk-UA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Україна</a:t>
            </a:r>
            <a:endParaRPr lang="uk-UA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2582768"/>
            <a:ext cx="5467436" cy="3528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5949280"/>
            <a:ext cx="581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i="1" dirty="0" smtClean="0">
                <a:solidFill>
                  <a:srgbClr val="FF0000"/>
                </a:solidFill>
              </a:rPr>
              <a:t>Пам'ятник Святого Мартина у Мукачево</a:t>
            </a:r>
            <a:endParaRPr lang="uk-UA" sz="2400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0374" y="1013108"/>
            <a:ext cx="84321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В </a:t>
            </a:r>
            <a:r>
              <a:rPr lang="ru-RU" sz="2400" dirty="0" err="1">
                <a:latin typeface="Georgia" panose="02040502050405020303" pitchFamily="18" charset="0"/>
              </a:rPr>
              <a:t>Україні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святий</a:t>
            </a:r>
            <a:r>
              <a:rPr lang="ru-RU" sz="2400" dirty="0">
                <a:latin typeface="Georgia" panose="02040502050405020303" pitchFamily="18" charset="0"/>
              </a:rPr>
              <a:t> Мартин </a:t>
            </a:r>
            <a:r>
              <a:rPr lang="ru-RU" sz="2400" dirty="0" err="1">
                <a:latin typeface="Georgia" panose="02040502050405020303" pitchFamily="18" charset="0"/>
              </a:rPr>
              <a:t>Турський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вшановувався</a:t>
            </a:r>
            <a:r>
              <a:rPr lang="ru-RU" sz="2400" dirty="0">
                <a:latin typeface="Georgia" panose="02040502050405020303" pitchFamily="18" charset="0"/>
              </a:rPr>
              <a:t> як патрон </a:t>
            </a:r>
            <a:r>
              <a:rPr lang="ru-RU" sz="2400" dirty="0" err="1">
                <a:latin typeface="Georgia" panose="02040502050405020303" pitchFamily="18" charset="0"/>
              </a:rPr>
              <a:t>окремих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міст</a:t>
            </a:r>
            <a:r>
              <a:rPr lang="ru-RU" sz="2400" dirty="0">
                <a:latin typeface="Georgia" panose="02040502050405020303" pitchFamily="18" charset="0"/>
              </a:rPr>
              <a:t>, про </a:t>
            </a:r>
            <a:r>
              <a:rPr lang="ru-RU" sz="2400" dirty="0" err="1">
                <a:latin typeface="Georgia" panose="02040502050405020303" pitchFamily="18" charset="0"/>
              </a:rPr>
              <a:t>що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свідчать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його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зображення</a:t>
            </a:r>
            <a:r>
              <a:rPr lang="ru-RU" sz="2400" dirty="0">
                <a:latin typeface="Georgia" panose="02040502050405020303" pitchFamily="18" charset="0"/>
              </a:rPr>
              <a:t> на </a:t>
            </a:r>
            <a:r>
              <a:rPr lang="ru-RU" sz="2400" dirty="0" err="1">
                <a:latin typeface="Georgia" panose="02040502050405020303" pitchFamily="18" charset="0"/>
              </a:rPr>
              <a:t>старовинних</a:t>
            </a:r>
            <a:r>
              <a:rPr lang="ru-RU" sz="2400" dirty="0">
                <a:latin typeface="Georgia" panose="02040502050405020303" pitchFamily="18" charset="0"/>
              </a:rPr>
              <a:t> гербах </a:t>
            </a:r>
            <a:r>
              <a:rPr lang="ru-RU" sz="2400" dirty="0" err="1">
                <a:latin typeface="Georgia" panose="02040502050405020303" pitchFamily="18" charset="0"/>
              </a:rPr>
              <a:t>міст</a:t>
            </a:r>
            <a:r>
              <a:rPr lang="ru-RU" sz="2400" dirty="0">
                <a:latin typeface="Georgia" panose="02040502050405020303" pitchFamily="18" charset="0"/>
              </a:rPr>
              <a:t> Мукачева (герб </a:t>
            </a:r>
            <a:r>
              <a:rPr lang="ru-RU" sz="2400" dirty="0" err="1">
                <a:latin typeface="Georgia" panose="02040502050405020303" pitchFamily="18" charset="0"/>
              </a:rPr>
              <a:t>наданий</a:t>
            </a:r>
            <a:r>
              <a:rPr lang="ru-RU" sz="2400" dirty="0">
                <a:latin typeface="Georgia" panose="02040502050405020303" pitchFamily="18" charset="0"/>
              </a:rPr>
              <a:t> 1376 р.) і </a:t>
            </a:r>
            <a:r>
              <a:rPr lang="ru-RU" sz="2400" dirty="0" err="1">
                <a:latin typeface="Georgia" panose="02040502050405020303" pitchFamily="18" charset="0"/>
              </a:rPr>
              <a:t>Полонного</a:t>
            </a:r>
            <a:r>
              <a:rPr lang="ru-RU" sz="2400" dirty="0">
                <a:latin typeface="Georgia" panose="02040502050405020303" pitchFamily="18" charset="0"/>
              </a:rPr>
              <a:t> (герб </a:t>
            </a:r>
            <a:r>
              <a:rPr lang="ru-RU" sz="2400" dirty="0" err="1">
                <a:latin typeface="Georgia" panose="02040502050405020303" pitchFamily="18" charset="0"/>
              </a:rPr>
              <a:t>відомий</a:t>
            </a:r>
            <a:r>
              <a:rPr lang="ru-RU" sz="2400" dirty="0">
                <a:latin typeface="Georgia" panose="02040502050405020303" pitchFamily="18" charset="0"/>
              </a:rPr>
              <a:t> з 1766 р.).</a:t>
            </a:r>
            <a:endParaRPr lang="uk-UA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3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4498" y="195035"/>
            <a:ext cx="838842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dirty="0"/>
          </a:p>
          <a:p>
            <a:r>
              <a:rPr lang="uk-UA" sz="2800" dirty="0">
                <a:latin typeface="Georgia" panose="02040502050405020303" pitchFamily="18" charset="0"/>
              </a:rPr>
              <a:t>Мукачево теж має такого покровителя, і щороку 11 листопада </a:t>
            </a:r>
            <a:r>
              <a:rPr lang="uk-UA" sz="2800" dirty="0" err="1">
                <a:latin typeface="Georgia" panose="02040502050405020303" pitchFamily="18" charset="0"/>
              </a:rPr>
              <a:t>помпезно</a:t>
            </a:r>
            <a:r>
              <a:rPr lang="uk-UA" sz="2800" dirty="0">
                <a:latin typeface="Georgia" panose="02040502050405020303" pitchFamily="18" charset="0"/>
              </a:rPr>
              <a:t> відзначає його день. Окрім того, </a:t>
            </a:r>
            <a:r>
              <a:rPr lang="uk-UA" sz="2800" dirty="0" err="1">
                <a:latin typeface="Georgia" panose="02040502050405020303" pitchFamily="18" charset="0"/>
              </a:rPr>
              <a:t>одний</a:t>
            </a:r>
            <a:r>
              <a:rPr lang="uk-UA" sz="2800" dirty="0">
                <a:latin typeface="Georgia" panose="02040502050405020303" pitchFamily="18" charset="0"/>
              </a:rPr>
              <a:t> з найстаріших католицьких храмів теж </a:t>
            </a:r>
            <a:r>
              <a:rPr lang="uk-UA" sz="2800" dirty="0" smtClean="0">
                <a:latin typeface="Georgia" panose="02040502050405020303" pitchFamily="18" charset="0"/>
              </a:rPr>
              <a:t>  імені </a:t>
            </a:r>
            <a:r>
              <a:rPr lang="uk-UA" sz="2800" dirty="0">
                <a:latin typeface="Georgia" panose="02040502050405020303" pitchFamily="18" charset="0"/>
              </a:rPr>
              <a:t>Мартина.</a:t>
            </a:r>
          </a:p>
          <a:p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904"/>
            <a:ext cx="4228776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234" y="2564904"/>
            <a:ext cx="4776890" cy="3240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896" y="5819150"/>
            <a:ext cx="5313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Костьол імені Святого Мартина в Мукачево</a:t>
            </a:r>
            <a:endParaRPr lang="uk-UA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797121"/>
            <a:ext cx="359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Пам'ятник Святого Мартина</a:t>
            </a:r>
            <a:endParaRPr lang="uk-UA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8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620688"/>
            <a:ext cx="4248472" cy="5671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2348880"/>
            <a:ext cx="2808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Герб Мукачево із зображеним на ньому Мартином Святим</a:t>
            </a:r>
            <a:endParaRPr lang="uk-UA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7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0375" y="659268"/>
            <a:ext cx="82515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Georgia" panose="02040502050405020303" pitchFamily="18" charset="0"/>
              </a:rPr>
              <a:t>Святого Мартина </a:t>
            </a:r>
            <a:r>
              <a:rPr lang="ru-RU" sz="2800" dirty="0" err="1">
                <a:latin typeface="Georgia" panose="02040502050405020303" pitchFamily="18" charset="0"/>
              </a:rPr>
              <a:t>вважають</a:t>
            </a:r>
            <a:r>
              <a:rPr lang="ru-RU" sz="2800" dirty="0">
                <a:latin typeface="Georgia" panose="02040502050405020303" pitchFamily="18" charset="0"/>
              </a:rPr>
              <a:t> покровителем </a:t>
            </a:r>
            <a:r>
              <a:rPr lang="ru-RU" sz="2800" dirty="0" err="1">
                <a:latin typeface="Georgia" panose="02040502050405020303" pitchFamily="18" charset="0"/>
              </a:rPr>
              <a:t>багатьох</a:t>
            </a:r>
            <a:r>
              <a:rPr lang="ru-RU" sz="2800" dirty="0">
                <a:latin typeface="Georgia" panose="02040502050405020303" pitchFamily="18" charset="0"/>
              </a:rPr>
              <a:t> </a:t>
            </a:r>
            <a:r>
              <a:rPr lang="ru-RU" sz="2800" dirty="0" err="1">
                <a:latin typeface="Georgia" panose="02040502050405020303" pitchFamily="18" charset="0"/>
              </a:rPr>
              <a:t>європейських</a:t>
            </a:r>
            <a:r>
              <a:rPr lang="ru-RU" sz="2800" dirty="0">
                <a:latin typeface="Georgia" panose="02040502050405020303" pitchFamily="18" charset="0"/>
              </a:rPr>
              <a:t> </a:t>
            </a:r>
            <a:r>
              <a:rPr lang="ru-RU" sz="2800" dirty="0" err="1">
                <a:latin typeface="Georgia" panose="02040502050405020303" pitchFamily="18" charset="0"/>
              </a:rPr>
              <a:t>міст</a:t>
            </a:r>
            <a:r>
              <a:rPr lang="ru-RU" sz="2800" dirty="0">
                <a:latin typeface="Georgia" panose="02040502050405020303" pitchFamily="18" charset="0"/>
              </a:rPr>
              <a:t>. </a:t>
            </a:r>
            <a:r>
              <a:rPr lang="ru-RU" sz="2800" dirty="0" err="1">
                <a:latin typeface="Georgia" panose="02040502050405020303" pitchFamily="18" charset="0"/>
              </a:rPr>
              <a:t>Окрім</a:t>
            </a:r>
            <a:r>
              <a:rPr lang="ru-RU" sz="2800" dirty="0">
                <a:latin typeface="Georgia" panose="02040502050405020303" pitchFamily="18" charset="0"/>
              </a:rPr>
              <a:t> того в </a:t>
            </a:r>
            <a:r>
              <a:rPr lang="ru-RU" sz="2800" dirty="0" err="1">
                <a:latin typeface="Georgia" panose="02040502050405020303" pitchFamily="18" charset="0"/>
              </a:rPr>
              <a:t>Карибському</a:t>
            </a:r>
            <a:r>
              <a:rPr lang="ru-RU" sz="2800" dirty="0">
                <a:latin typeface="Georgia" panose="02040502050405020303" pitchFamily="18" charset="0"/>
              </a:rPr>
              <a:t> </a:t>
            </a:r>
            <a:r>
              <a:rPr lang="ru-RU" sz="2800" dirty="0" err="1">
                <a:latin typeface="Georgia" panose="02040502050405020303" pitchFamily="18" charset="0"/>
              </a:rPr>
              <a:t>морі</a:t>
            </a:r>
            <a:r>
              <a:rPr lang="ru-RU" sz="2800" dirty="0">
                <a:latin typeface="Georgia" panose="02040502050405020303" pitchFamily="18" charset="0"/>
              </a:rPr>
              <a:t> є </a:t>
            </a:r>
            <a:r>
              <a:rPr lang="ru-RU" sz="2800" dirty="0" err="1">
                <a:latin typeface="Georgia" panose="02040502050405020303" pitchFamily="18" charset="0"/>
              </a:rPr>
              <a:t>остів</a:t>
            </a:r>
            <a:r>
              <a:rPr lang="ru-RU" sz="2800" dirty="0">
                <a:latin typeface="Georgia" panose="02040502050405020303" pitchFamily="18" charset="0"/>
              </a:rPr>
              <a:t>, названий в честь </a:t>
            </a:r>
            <a:r>
              <a:rPr lang="ru-RU" sz="2800" dirty="0" err="1">
                <a:latin typeface="Georgia" panose="02040502050405020303" pitchFamily="18" charset="0"/>
              </a:rPr>
              <a:t>нього</a:t>
            </a:r>
            <a:r>
              <a:rPr lang="ru-RU" sz="2800" dirty="0">
                <a:latin typeface="Georgia" panose="02040502050405020303" pitchFamily="18" charset="0"/>
              </a:rPr>
              <a:t>. А в </a:t>
            </a:r>
            <a:r>
              <a:rPr lang="ru-RU" sz="2800" dirty="0" err="1">
                <a:latin typeface="Georgia" panose="02040502050405020303" pitchFamily="18" charset="0"/>
              </a:rPr>
              <a:t>Англії</a:t>
            </a:r>
            <a:r>
              <a:rPr lang="ru-RU" sz="2800" dirty="0">
                <a:latin typeface="Georgia" panose="02040502050405020303" pitchFamily="18" charset="0"/>
              </a:rPr>
              <a:t> є </a:t>
            </a:r>
            <a:r>
              <a:rPr lang="ru-RU" sz="2800" dirty="0" err="1">
                <a:latin typeface="Georgia" panose="02040502050405020303" pitchFamily="18" charset="0"/>
              </a:rPr>
              <a:t>академія</a:t>
            </a:r>
            <a:r>
              <a:rPr lang="ru-RU" sz="2800" dirty="0">
                <a:latin typeface="Georgia" panose="02040502050405020303" pitchFamily="18" charset="0"/>
              </a:rPr>
              <a:t> </a:t>
            </a:r>
            <a:r>
              <a:rPr lang="ru-RU" sz="2800" dirty="0" err="1">
                <a:latin typeface="Georgia" panose="02040502050405020303" pitchFamily="18" charset="0"/>
              </a:rPr>
              <a:t>імені</a:t>
            </a:r>
            <a:r>
              <a:rPr lang="ru-RU" sz="2800" dirty="0">
                <a:latin typeface="Georgia" panose="02040502050405020303" pitchFamily="18" charset="0"/>
              </a:rPr>
              <a:t> святого.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581136"/>
            <a:ext cx="4592510" cy="2952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5575678"/>
            <a:ext cx="312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Острів Святого Мартина</a:t>
            </a:r>
            <a:endParaRPr lang="uk-UA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937"/>
            <a:ext cx="9133417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908720"/>
            <a:ext cx="4231978" cy="504055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sz="2800" dirty="0">
                <a:latin typeface="Georgia" panose="02040502050405020303" pitchFamily="18" charset="0"/>
              </a:rPr>
              <a:t>Високо і широко, всенародно люблений у давній та середньовічній Франції </a:t>
            </a:r>
            <a:r>
              <a:rPr lang="uk-UA" sz="2800" dirty="0" err="1">
                <a:latin typeface="Georgia" panose="02040502050405020303" pitchFamily="18" charset="0"/>
              </a:rPr>
              <a:t>св.Мартин</a:t>
            </a:r>
            <a:r>
              <a:rPr lang="uk-UA" sz="2800" dirty="0">
                <a:latin typeface="Georgia" panose="02040502050405020303" pitchFamily="18" charset="0"/>
              </a:rPr>
              <a:t> </a:t>
            </a:r>
            <a:r>
              <a:rPr lang="uk-UA" sz="2800" dirty="0" err="1">
                <a:latin typeface="Georgia" panose="02040502050405020303" pitchFamily="18" charset="0"/>
              </a:rPr>
              <a:t>Турський</a:t>
            </a:r>
            <a:r>
              <a:rPr lang="uk-UA" sz="2800" dirty="0">
                <a:latin typeface="Georgia" panose="02040502050405020303" pitchFamily="18" charset="0"/>
              </a:rPr>
              <a:t> (316-397) є натхненником французької християнської культури, засновником галльського – французького – </a:t>
            </a:r>
            <a:r>
              <a:rPr lang="uk-UA" sz="2800" dirty="0" err="1">
                <a:latin typeface="Georgia" panose="02040502050405020303" pitchFamily="18" charset="0"/>
              </a:rPr>
              <a:t>монашества</a:t>
            </a:r>
            <a:r>
              <a:rPr lang="uk-UA" sz="2800" dirty="0">
                <a:latin typeface="Georgia" panose="02040502050405020303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8981"/>
            <a:ext cx="4508766" cy="552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Дитячі роки</a:t>
            </a:r>
            <a:endParaRPr lang="uk-UA" sz="40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Мартин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 317 року в римській провінції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Паннонія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місті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Саварія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(Угорщина).                                Його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батько був легіонером армії Римської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імперії 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залишався переконаним прихильником римського язичництва. Тому свідомо назвав свого сина на честь Марса (римського бога війни). Дитячі роки Мартина минали у місті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Тіцінум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(тепер —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Павія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біля річки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Тічино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притоки річки По, куди перевели служити батька. </a:t>
            </a:r>
          </a:p>
        </p:txBody>
      </p:sp>
    </p:spTree>
    <p:extLst>
      <p:ext uri="{BB962C8B-B14F-4D97-AF65-F5344CB8AC3E}">
        <p14:creationId xmlns:p14="http://schemas.microsoft.com/office/powerpoint/2010/main" val="37613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90872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 15 </a:t>
            </a:r>
            <a:r>
              <a:rPr lang="uk-UA" dirty="0"/>
              <a:t>років уже вступив на військову службу, до армії </a:t>
            </a:r>
            <a:r>
              <a:rPr lang="uk-UA" dirty="0" err="1"/>
              <a:t>Константина</a:t>
            </a:r>
            <a:r>
              <a:rPr lang="uk-UA" dirty="0"/>
              <a:t> ІІ, співправителя Великої Римської імперії. До цього він навчався в Італії (у </a:t>
            </a:r>
            <a:r>
              <a:rPr lang="uk-UA" dirty="0" err="1"/>
              <a:t>Павії</a:t>
            </a:r>
            <a:r>
              <a:rPr lang="uk-UA" dirty="0"/>
              <a:t>), де ознайомився з християнським ученням; до кінної армії вступив за наполяганнями батька.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959" y="3617640"/>
            <a:ext cx="438204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476672" y="6393085"/>
            <a:ext cx="5410944" cy="46491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Навесні 339 року на Великдень Мартин охрестився.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20688"/>
            <a:ext cx="8075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338 </a:t>
            </a:r>
            <a:r>
              <a:rPr lang="ru-RU" sz="2400" dirty="0" err="1"/>
              <a:t>році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перебування</a:t>
            </a:r>
            <a:r>
              <a:rPr lang="ru-RU" sz="2400" dirty="0"/>
              <a:t> в </a:t>
            </a:r>
            <a:r>
              <a:rPr lang="ru-RU" sz="2400" dirty="0" err="1"/>
              <a:t>гарнізоні</a:t>
            </a:r>
            <a:r>
              <a:rPr lang="ru-RU" sz="2400" dirty="0"/>
              <a:t> </a:t>
            </a:r>
            <a:r>
              <a:rPr lang="ru-RU" sz="2400" dirty="0" err="1"/>
              <a:t>Ам'єна</a:t>
            </a:r>
            <a:r>
              <a:rPr lang="ru-RU" sz="2400" dirty="0"/>
              <a:t>, Мартин у </a:t>
            </a:r>
            <a:r>
              <a:rPr lang="ru-RU" sz="2400" dirty="0" err="1"/>
              <a:t>люту</a:t>
            </a:r>
            <a:r>
              <a:rPr lang="ru-RU" sz="2400" dirty="0"/>
              <a:t> </a:t>
            </a:r>
            <a:r>
              <a:rPr lang="ru-RU" sz="2400" dirty="0" err="1"/>
              <a:t>зимову</a:t>
            </a:r>
            <a:r>
              <a:rPr lang="ru-RU" sz="2400" dirty="0"/>
              <a:t> </a:t>
            </a:r>
            <a:r>
              <a:rPr lang="ru-RU" sz="2400" dirty="0" err="1"/>
              <a:t>холоднечу</a:t>
            </a:r>
            <a:r>
              <a:rPr lang="ru-RU" sz="2400" dirty="0"/>
              <a:t> </a:t>
            </a:r>
            <a:r>
              <a:rPr lang="ru-RU" sz="2400" dirty="0" err="1"/>
              <a:t>зустрів</a:t>
            </a:r>
            <a:r>
              <a:rPr lang="ru-RU" sz="2400" dirty="0"/>
              <a:t> </a:t>
            </a:r>
            <a:r>
              <a:rPr lang="ru-RU" sz="2400" dirty="0" err="1"/>
              <a:t>жебрака</a:t>
            </a:r>
            <a:r>
              <a:rPr lang="ru-RU" sz="2400" dirty="0"/>
              <a:t> і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зігріти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віддав</a:t>
            </a:r>
            <a:r>
              <a:rPr lang="ru-RU" sz="2400" dirty="0"/>
              <a:t> </a:t>
            </a:r>
            <a:r>
              <a:rPr lang="ru-RU" sz="2400" dirty="0" err="1"/>
              <a:t>йому</a:t>
            </a:r>
            <a:r>
              <a:rPr lang="ru-RU" sz="2400" dirty="0"/>
              <a:t> половину </a:t>
            </a:r>
            <a:r>
              <a:rPr lang="ru-RU" sz="2400" dirty="0" err="1"/>
              <a:t>свого</a:t>
            </a:r>
            <a:r>
              <a:rPr lang="ru-RU" sz="2400" dirty="0"/>
              <a:t> плаща,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називали</a:t>
            </a:r>
            <a:r>
              <a:rPr lang="ru-RU" sz="2400" dirty="0"/>
              <a:t> «капа». </a:t>
            </a:r>
            <a:endParaRPr lang="uk-UA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63816" y="2168629"/>
            <a:ext cx="55660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Вночі</a:t>
            </a:r>
            <a:r>
              <a:rPr lang="ru-RU" sz="2400" dirty="0"/>
              <a:t> </a:t>
            </a:r>
            <a:r>
              <a:rPr lang="ru-RU" sz="2400" dirty="0" err="1"/>
              <a:t>уві</a:t>
            </a:r>
            <a:r>
              <a:rPr lang="ru-RU" sz="2400" dirty="0"/>
              <a:t> </a:t>
            </a:r>
            <a:r>
              <a:rPr lang="ru-RU" sz="2400" dirty="0" err="1"/>
              <a:t>сні</a:t>
            </a:r>
            <a:r>
              <a:rPr lang="ru-RU" sz="2400" dirty="0"/>
              <a:t> </a:t>
            </a:r>
            <a:r>
              <a:rPr lang="ru-RU" sz="2400" dirty="0" err="1"/>
              <a:t>побачив</a:t>
            </a:r>
            <a:r>
              <a:rPr lang="ru-RU" sz="2400" dirty="0"/>
              <a:t> Христа, </a:t>
            </a:r>
            <a:r>
              <a:rPr lang="ru-RU" sz="2400" dirty="0" err="1"/>
              <a:t>одягненого</a:t>
            </a:r>
            <a:r>
              <a:rPr lang="ru-RU" sz="2400" dirty="0"/>
              <a:t> в </a:t>
            </a:r>
            <a:r>
              <a:rPr lang="ru-RU" sz="2400" dirty="0" err="1"/>
              <a:t>його</a:t>
            </a:r>
            <a:r>
              <a:rPr lang="ru-RU" sz="2400" dirty="0"/>
              <a:t> плащ, </a:t>
            </a:r>
            <a:r>
              <a:rPr lang="ru-RU" sz="2400" dirty="0" err="1"/>
              <a:t>який</a:t>
            </a:r>
            <a:r>
              <a:rPr lang="ru-RU" sz="2400" dirty="0"/>
              <a:t> сказав ангелам: </a:t>
            </a:r>
            <a:r>
              <a:rPr lang="ru-RU" sz="2400" i="1" dirty="0">
                <a:solidFill>
                  <a:srgbClr val="FF0000"/>
                </a:solidFill>
              </a:rPr>
              <a:t>«</a:t>
            </a:r>
            <a:r>
              <a:rPr lang="ru-RU" sz="2400" i="1" dirty="0" err="1">
                <a:solidFill>
                  <a:srgbClr val="FF0000"/>
                </a:solidFill>
              </a:rPr>
              <a:t>Дивіться</a:t>
            </a:r>
            <a:r>
              <a:rPr lang="ru-RU" sz="2400" i="1" dirty="0">
                <a:solidFill>
                  <a:srgbClr val="FF0000"/>
                </a:solidFill>
              </a:rPr>
              <a:t>, мене Мартин-</a:t>
            </a:r>
            <a:r>
              <a:rPr lang="ru-RU" sz="2400" i="1" dirty="0" err="1">
                <a:solidFill>
                  <a:srgbClr val="FF0000"/>
                </a:solidFill>
              </a:rPr>
              <a:t>катехумен</a:t>
            </a:r>
            <a:r>
              <a:rPr lang="ru-RU" sz="2400" i="1" dirty="0">
                <a:solidFill>
                  <a:srgbClr val="FF0000"/>
                </a:solidFill>
              </a:rPr>
              <a:t> </a:t>
            </a:r>
            <a:r>
              <a:rPr lang="ru-RU" sz="2400" i="1" dirty="0" err="1">
                <a:solidFill>
                  <a:srgbClr val="FF0000"/>
                </a:solidFill>
              </a:rPr>
              <a:t>одягнув</a:t>
            </a:r>
            <a:r>
              <a:rPr lang="ru-RU" sz="2400" i="1" dirty="0">
                <a:solidFill>
                  <a:srgbClr val="FF0000"/>
                </a:solidFill>
              </a:rPr>
              <a:t>!»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err="1" smtClean="0"/>
              <a:t>Пізніше</a:t>
            </a:r>
            <a:r>
              <a:rPr lang="ru-RU" sz="2400" dirty="0" smtClean="0"/>
              <a:t> </a:t>
            </a:r>
            <a:r>
              <a:rPr lang="ru-RU" sz="2400" dirty="0"/>
              <a:t>друга половина плаща-</a:t>
            </a:r>
            <a:r>
              <a:rPr lang="ru-RU" sz="2400" dirty="0" err="1"/>
              <a:t>капи</a:t>
            </a:r>
            <a:r>
              <a:rPr lang="ru-RU" sz="2400" dirty="0"/>
              <a:t> святого Мартина стала предметом </a:t>
            </a:r>
            <a:r>
              <a:rPr lang="ru-RU" sz="2400" dirty="0" err="1"/>
              <a:t>вшанування</a:t>
            </a:r>
            <a:r>
              <a:rPr lang="ru-RU" sz="2400" dirty="0"/>
              <a:t> у </a:t>
            </a:r>
            <a:r>
              <a:rPr lang="ru-RU" sz="2400" dirty="0" err="1"/>
              <a:t>французькій</a:t>
            </a:r>
            <a:r>
              <a:rPr lang="ru-RU" sz="2400" dirty="0"/>
              <a:t> </a:t>
            </a:r>
            <a:r>
              <a:rPr lang="ru-RU" sz="2400" dirty="0" err="1"/>
              <a:t>армії</a:t>
            </a:r>
            <a:r>
              <a:rPr lang="ru-RU" sz="2400" dirty="0"/>
              <a:t>. </a:t>
            </a:r>
            <a:r>
              <a:rPr lang="ru-RU" sz="2400" dirty="0" smtClean="0"/>
              <a:t>          Для </a:t>
            </a:r>
            <a:r>
              <a:rPr lang="ru-RU" sz="2400" dirty="0" err="1"/>
              <a:t>неї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створений</a:t>
            </a:r>
            <a:r>
              <a:rPr lang="ru-RU" sz="2400" dirty="0"/>
              <a:t> </a:t>
            </a:r>
            <a:r>
              <a:rPr lang="ru-RU" sz="2400" dirty="0" err="1"/>
              <a:t>похідний</a:t>
            </a:r>
            <a:r>
              <a:rPr lang="ru-RU" sz="2400" dirty="0"/>
              <a:t> храм, </a:t>
            </a:r>
            <a:r>
              <a:rPr lang="ru-RU" sz="2400" dirty="0" err="1"/>
              <a:t>який</a:t>
            </a:r>
            <a:r>
              <a:rPr lang="ru-RU" sz="2400" dirty="0"/>
              <a:t> назвали </a:t>
            </a:r>
            <a:r>
              <a:rPr lang="ru-RU" sz="2400" i="1" dirty="0">
                <a:solidFill>
                  <a:srgbClr val="0070C0"/>
                </a:solidFill>
              </a:rPr>
              <a:t>«</a:t>
            </a:r>
            <a:r>
              <a:rPr lang="ru-RU" sz="2400" i="1" dirty="0" err="1">
                <a:solidFill>
                  <a:srgbClr val="0070C0"/>
                </a:solidFill>
              </a:rPr>
              <a:t>капелою</a:t>
            </a:r>
            <a:r>
              <a:rPr lang="ru-RU" sz="2400" i="1" dirty="0">
                <a:solidFill>
                  <a:srgbClr val="0070C0"/>
                </a:solidFill>
              </a:rPr>
              <a:t>», </a:t>
            </a:r>
            <a:r>
              <a:rPr lang="ru-RU" sz="2400" dirty="0"/>
              <a:t>а </a:t>
            </a:r>
            <a:r>
              <a:rPr lang="ru-RU" sz="2400" dirty="0" err="1"/>
              <a:t>священика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служив у </a:t>
            </a:r>
            <a:r>
              <a:rPr lang="ru-RU" sz="2400" dirty="0" err="1"/>
              <a:t>цьому</a:t>
            </a:r>
            <a:r>
              <a:rPr lang="ru-RU" sz="2400" dirty="0"/>
              <a:t> </a:t>
            </a:r>
            <a:r>
              <a:rPr lang="ru-RU" sz="2400" dirty="0" err="1"/>
              <a:t>храмі</a:t>
            </a:r>
            <a:r>
              <a:rPr lang="ru-RU" sz="2400" dirty="0"/>
              <a:t>, почали </a:t>
            </a:r>
            <a:r>
              <a:rPr lang="ru-RU" sz="2400" dirty="0" err="1"/>
              <a:t>називати</a:t>
            </a:r>
            <a:r>
              <a:rPr lang="ru-RU" sz="2400" dirty="0"/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capellanus</a:t>
            </a:r>
            <a:r>
              <a:rPr lang="ru-RU" sz="2400" i="1" dirty="0">
                <a:solidFill>
                  <a:srgbClr val="0070C0"/>
                </a:solidFill>
              </a:rPr>
              <a:t>, </a:t>
            </a:r>
            <a:r>
              <a:rPr lang="ru-RU" sz="2400" i="1" dirty="0" err="1">
                <a:solidFill>
                  <a:srgbClr val="0070C0"/>
                </a:solidFill>
              </a:rPr>
              <a:t>капелан</a:t>
            </a:r>
            <a:r>
              <a:rPr lang="ru-RU" sz="2400" i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0" y="2197885"/>
            <a:ext cx="3631946" cy="40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0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92392" y="946172"/>
            <a:ext cx="4392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Georgia" panose="02040502050405020303" pitchFamily="18" charset="0"/>
              </a:rPr>
              <a:t>Пізнавши уві сні, що під виглядом жебрака до нього приходив сам Ісус, </a:t>
            </a:r>
            <a:r>
              <a:rPr lang="uk-UA" sz="2400" dirty="0" err="1">
                <a:latin typeface="Georgia" panose="02040502050405020303" pitchFamily="18" charset="0"/>
              </a:rPr>
              <a:t>св.Мартин</a:t>
            </a:r>
            <a:r>
              <a:rPr lang="uk-UA" sz="2400" dirty="0">
                <a:latin typeface="Georgia" panose="02040502050405020303" pitchFamily="18" charset="0"/>
              </a:rPr>
              <a:t> полишає військову службу, прямує до </a:t>
            </a:r>
            <a:r>
              <a:rPr lang="uk-UA" sz="2400" dirty="0" err="1">
                <a:latin typeface="Georgia" panose="02040502050405020303" pitchFamily="18" charset="0"/>
              </a:rPr>
              <a:t>Піктавії</a:t>
            </a:r>
            <a:r>
              <a:rPr lang="uk-UA" sz="2400" dirty="0">
                <a:latin typeface="Georgia" panose="02040502050405020303" pitchFamily="18" charset="0"/>
              </a:rPr>
              <a:t> (</a:t>
            </a:r>
            <a:r>
              <a:rPr lang="uk-UA" sz="2400" dirty="0" err="1">
                <a:latin typeface="Georgia" panose="02040502050405020303" pitchFamily="18" charset="0"/>
              </a:rPr>
              <a:t>Пуатьє</a:t>
            </a:r>
            <a:r>
              <a:rPr lang="uk-UA" sz="2400" dirty="0">
                <a:latin typeface="Georgia" panose="02040502050405020303" pitchFamily="18" charset="0"/>
              </a:rPr>
              <a:t>), щоби просити тамтешнього єпископа Іларія про хрещення і служіння в Церкві. </a:t>
            </a:r>
            <a:r>
              <a:rPr lang="uk-UA" sz="2400" dirty="0" smtClean="0">
                <a:latin typeface="Georgia" panose="02040502050405020303" pitchFamily="18" charset="0"/>
              </a:rPr>
              <a:t>                                 Відзначимо</a:t>
            </a:r>
            <a:r>
              <a:rPr lang="uk-UA" sz="2400" dirty="0">
                <a:latin typeface="Georgia" panose="02040502050405020303" pitchFamily="18" charset="0"/>
              </a:rPr>
              <a:t>, що це сталося, як Мартинові було лише 18 років.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92696"/>
            <a:ext cx="358083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72604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При </a:t>
            </a:r>
            <a:r>
              <a:rPr lang="ru-RU" sz="2400" dirty="0" err="1">
                <a:latin typeface="Georgia" panose="02040502050405020303" pitchFamily="18" charset="0"/>
              </a:rPr>
              <a:t>єпископі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Іларії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він</a:t>
            </a:r>
            <a:r>
              <a:rPr lang="ru-RU" sz="2400" dirty="0">
                <a:latin typeface="Georgia" panose="02040502050405020303" pitchFamily="18" charset="0"/>
              </a:rPr>
              <a:t> став </a:t>
            </a:r>
            <a:r>
              <a:rPr lang="ru-RU" sz="2400" dirty="0" err="1">
                <a:latin typeface="Georgia" panose="02040502050405020303" pitchFamily="18" charset="0"/>
              </a:rPr>
              <a:t>аколітом</a:t>
            </a:r>
            <a:r>
              <a:rPr lang="ru-RU" sz="2400" dirty="0">
                <a:latin typeface="Georgia" panose="02040502050405020303" pitchFamily="18" charset="0"/>
              </a:rPr>
              <a:t>, а як 356 року </a:t>
            </a:r>
            <a:r>
              <a:rPr lang="ru-RU" sz="2400" dirty="0" err="1">
                <a:latin typeface="Georgia" panose="02040502050405020303" pitchFamily="18" charset="0"/>
              </a:rPr>
              <a:t>єпископ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був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гнаний</a:t>
            </a:r>
            <a:r>
              <a:rPr lang="ru-RU" sz="2400" dirty="0">
                <a:latin typeface="Georgia" panose="02040502050405020303" pitchFamily="18" charset="0"/>
              </a:rPr>
              <a:t>, то </a:t>
            </a:r>
            <a:r>
              <a:rPr lang="ru-RU" sz="2400" dirty="0" err="1">
                <a:latin typeface="Georgia" panose="02040502050405020303" pitchFamily="18" charset="0"/>
              </a:rPr>
              <a:t>св.Мартин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подався</a:t>
            </a:r>
            <a:r>
              <a:rPr lang="ru-RU" sz="2400" dirty="0">
                <a:latin typeface="Georgia" panose="02040502050405020303" pitchFamily="18" charset="0"/>
              </a:rPr>
              <a:t> у </a:t>
            </a:r>
            <a:r>
              <a:rPr lang="ru-RU" sz="2400" dirty="0" err="1">
                <a:latin typeface="Georgia" panose="02040502050405020303" pitchFamily="18" charset="0"/>
              </a:rPr>
              <a:t>світи</a:t>
            </a:r>
            <a:r>
              <a:rPr lang="ru-RU" sz="2400" dirty="0">
                <a:latin typeface="Georgia" panose="02040502050405020303" pitchFamily="18" charset="0"/>
              </a:rPr>
              <a:t> разом </a:t>
            </a:r>
            <a:r>
              <a:rPr lang="ru-RU" sz="2400" dirty="0" err="1">
                <a:latin typeface="Georgia" panose="02040502050405020303" pitchFamily="18" charset="0"/>
              </a:rPr>
              <a:t>із</a:t>
            </a:r>
            <a:r>
              <a:rPr lang="ru-RU" sz="2400" dirty="0">
                <a:latin typeface="Georgia" panose="02040502050405020303" pitchFamily="18" charset="0"/>
              </a:rPr>
              <a:t> ним, </a:t>
            </a:r>
            <a:r>
              <a:rPr lang="ru-RU" sz="2400" dirty="0" err="1">
                <a:latin typeface="Georgia" panose="02040502050405020303" pitchFamily="18" charset="0"/>
              </a:rPr>
              <a:t>щоби</a:t>
            </a:r>
            <a:r>
              <a:rPr lang="ru-RU" sz="2400" dirty="0">
                <a:latin typeface="Georgia" panose="02040502050405020303" pitchFamily="18" charset="0"/>
              </a:rPr>
              <a:t>, повернувшись 360 року, </a:t>
            </a:r>
            <a:r>
              <a:rPr lang="ru-RU" sz="2400" dirty="0" err="1">
                <a:latin typeface="Georgia" panose="02040502050405020303" pitchFamily="18" charset="0"/>
              </a:rPr>
              <a:t>заснувати</a:t>
            </a:r>
            <a:r>
              <a:rPr lang="ru-RU" sz="2400" dirty="0">
                <a:latin typeface="Georgia" panose="02040502050405020303" pitchFamily="18" charset="0"/>
              </a:rPr>
              <a:t> перший у </a:t>
            </a:r>
            <a:r>
              <a:rPr lang="ru-RU" sz="2400" dirty="0" err="1">
                <a:latin typeface="Georgia" panose="02040502050405020303" pitchFamily="18" charset="0"/>
              </a:rPr>
              <a:t>Франції</a:t>
            </a:r>
            <a:r>
              <a:rPr lang="ru-RU" sz="2400" dirty="0">
                <a:latin typeface="Georgia" panose="02040502050405020303" pitchFamily="18" charset="0"/>
              </a:rPr>
              <a:t> (</a:t>
            </a:r>
            <a:r>
              <a:rPr lang="ru-RU" sz="2400" dirty="0" err="1">
                <a:latin typeface="Georgia" panose="02040502050405020303" pitchFamily="18" charset="0"/>
              </a:rPr>
              <a:t>тоді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ще</a:t>
            </a:r>
            <a:r>
              <a:rPr lang="ru-RU" sz="2400" dirty="0">
                <a:latin typeface="Georgia" panose="02040502050405020303" pitchFamily="18" charset="0"/>
              </a:rPr>
              <a:t> в </a:t>
            </a:r>
            <a:r>
              <a:rPr lang="ru-RU" sz="2400" dirty="0" err="1">
                <a:latin typeface="Georgia" panose="02040502050405020303" pitchFamily="18" charset="0"/>
              </a:rPr>
              <a:t>Галлії</a:t>
            </a:r>
            <a:r>
              <a:rPr lang="ru-RU" sz="2400" dirty="0">
                <a:latin typeface="Georgia" panose="02040502050405020303" pitchFamily="18" charset="0"/>
              </a:rPr>
              <a:t>, в </a:t>
            </a:r>
            <a:r>
              <a:rPr lang="ru-RU" sz="2400" dirty="0" err="1">
                <a:latin typeface="Georgia" panose="02040502050405020303" pitchFamily="18" charset="0"/>
              </a:rPr>
              <a:t>Лігюжі</a:t>
            </a:r>
            <a:r>
              <a:rPr lang="ru-RU" sz="2400" dirty="0">
                <a:latin typeface="Georgia" panose="02040502050405020303" pitchFamily="18" charset="0"/>
              </a:rPr>
              <a:t>) </a:t>
            </a:r>
            <a:r>
              <a:rPr lang="ru-RU" sz="2400" dirty="0" err="1">
                <a:latin typeface="Georgia" panose="02040502050405020303" pitchFamily="18" charset="0"/>
              </a:rPr>
              <a:t>християнський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монастир</a:t>
            </a:r>
            <a:r>
              <a:rPr lang="ru-RU" sz="2400" dirty="0">
                <a:latin typeface="Georgia" panose="02040502050405020303" pitchFamily="18" charset="0"/>
              </a:rPr>
              <a:t>. Там </a:t>
            </a:r>
            <a:r>
              <a:rPr lang="ru-RU" sz="2400" dirty="0" err="1">
                <a:latin typeface="Georgia" panose="02040502050405020303" pitchFamily="18" charset="0"/>
              </a:rPr>
              <a:t>він</a:t>
            </a:r>
            <a:r>
              <a:rPr lang="ru-RU" sz="2400" dirty="0">
                <a:latin typeface="Georgia" panose="02040502050405020303" pitchFamily="18" charset="0"/>
              </a:rPr>
              <a:t> і сам </a:t>
            </a:r>
            <a:r>
              <a:rPr lang="ru-RU" sz="2400" dirty="0" err="1">
                <a:latin typeface="Georgia" panose="02040502050405020303" pitchFamily="18" charset="0"/>
              </a:rPr>
              <a:t>перебував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ru-RU" sz="2400" dirty="0" err="1">
                <a:latin typeface="Georgia" panose="02040502050405020303" pitchFamily="18" charset="0"/>
              </a:rPr>
              <a:t>поки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його</a:t>
            </a:r>
            <a:r>
              <a:rPr lang="ru-RU" sz="2400" dirty="0">
                <a:latin typeface="Georgia" panose="02040502050405020303" pitchFamily="18" charset="0"/>
              </a:rPr>
              <a:t> не </a:t>
            </a:r>
            <a:r>
              <a:rPr lang="ru-RU" sz="2400" dirty="0" err="1">
                <a:latin typeface="Georgia" panose="02040502050405020303" pitchFamily="18" charset="0"/>
              </a:rPr>
              <a:t>обрали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Турським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єпископом</a:t>
            </a:r>
            <a:r>
              <a:rPr lang="ru-RU" sz="2400" dirty="0">
                <a:latin typeface="Georgia" panose="02040502050405020303" pitchFamily="18" charset="0"/>
              </a:rPr>
              <a:t>. </a:t>
            </a:r>
            <a:endParaRPr lang="uk-UA" sz="2400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804445"/>
            <a:ext cx="3888432" cy="3168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7981" y="5996314"/>
            <a:ext cx="242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>
                <a:solidFill>
                  <a:srgbClr val="FF0000"/>
                </a:solidFill>
              </a:rPr>
              <a:t>Абатство Сен-Віктор</a:t>
            </a:r>
            <a:endParaRPr lang="uk-UA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2780928"/>
            <a:ext cx="388843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3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4115468"/>
            <a:ext cx="64878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Georgia" panose="02040502050405020303" pitchFamily="18" charset="0"/>
              </a:rPr>
              <a:t>Засновувані </a:t>
            </a:r>
            <a:r>
              <a:rPr lang="uk-UA" sz="2400" dirty="0">
                <a:latin typeface="Georgia" panose="02040502050405020303" pitchFamily="18" charset="0"/>
              </a:rPr>
              <a:t>ним монастирі поєднували монаше життя з </a:t>
            </a:r>
            <a:r>
              <a:rPr lang="uk-UA" sz="2400" dirty="0" err="1">
                <a:latin typeface="Georgia" panose="02040502050405020303" pitchFamily="18" charset="0"/>
              </a:rPr>
              <a:t>місійною</a:t>
            </a:r>
            <a:r>
              <a:rPr lang="uk-UA" sz="2400" dirty="0">
                <a:latin typeface="Georgia" panose="02040502050405020303" pitchFamily="18" charset="0"/>
              </a:rPr>
              <a:t> працею, та й сам єпископ Мартин здійснив чимало </a:t>
            </a:r>
            <a:r>
              <a:rPr lang="uk-UA" sz="2400" dirty="0" err="1">
                <a:latin typeface="Georgia" panose="02040502050405020303" pitchFamily="18" charset="0"/>
              </a:rPr>
              <a:t>місійних</a:t>
            </a:r>
            <a:r>
              <a:rPr lang="uk-UA" sz="2400" dirty="0">
                <a:latin typeface="Georgia" panose="02040502050405020303" pitchFamily="18" charset="0"/>
              </a:rPr>
              <a:t> подорожей (помер, власне, під час однієї з таких поїздок). Став першим святим Західної Церкви, який не був мучеником.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311"/>
            <a:ext cx="4259980" cy="28348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20879" y="53484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Ставши </a:t>
            </a:r>
            <a:r>
              <a:rPr lang="ru-RU" sz="2400" dirty="0" err="1">
                <a:latin typeface="Georgia" panose="02040502050405020303" pitchFamily="18" charset="0"/>
              </a:rPr>
              <a:t>пастирем</a:t>
            </a:r>
            <a:r>
              <a:rPr lang="ru-RU" sz="2400" dirty="0">
                <a:latin typeface="Georgia" panose="02040502050405020303" pitchFamily="18" charset="0"/>
              </a:rPr>
              <a:t>, у </a:t>
            </a:r>
            <a:r>
              <a:rPr lang="ru-RU" sz="2400" dirty="0" err="1">
                <a:latin typeface="Georgia" panose="02040502050405020303" pitchFamily="18" charset="0"/>
              </a:rPr>
              <a:t>звичаях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своїх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залишився</a:t>
            </a:r>
            <a:r>
              <a:rPr lang="ru-RU" sz="2400" dirty="0">
                <a:latin typeface="Georgia" panose="02040502050405020303" pitchFamily="18" charset="0"/>
              </a:rPr>
              <a:t> монахом, не допускав </a:t>
            </a:r>
            <a:r>
              <a:rPr lang="ru-RU" sz="2400" dirty="0" err="1">
                <a:latin typeface="Georgia" panose="02040502050405020303" pitchFamily="18" charset="0"/>
              </a:rPr>
              <a:t>ніяких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вигод</a:t>
            </a:r>
            <a:r>
              <a:rPr lang="ru-RU" sz="2400" dirty="0">
                <a:latin typeface="Georgia" panose="02040502050405020303" pitchFamily="18" charset="0"/>
              </a:rPr>
              <a:t> у </a:t>
            </a:r>
            <a:r>
              <a:rPr lang="ru-RU" sz="2400" dirty="0" err="1">
                <a:latin typeface="Georgia" panose="02040502050405020303" pitchFamily="18" charset="0"/>
              </a:rPr>
              <a:t>житті</a:t>
            </a:r>
            <a:r>
              <a:rPr lang="ru-RU" sz="2400" dirty="0">
                <a:latin typeface="Georgia" panose="02040502050405020303" pitchFamily="18" charset="0"/>
              </a:rPr>
              <a:t> й картав тих, </a:t>
            </a:r>
            <a:r>
              <a:rPr lang="ru-RU" sz="2400" dirty="0" err="1">
                <a:latin typeface="Georgia" panose="02040502050405020303" pitchFamily="18" charset="0"/>
              </a:rPr>
              <a:t>хто</a:t>
            </a:r>
            <a:r>
              <a:rPr lang="ru-RU" sz="2400" dirty="0">
                <a:latin typeface="Georgia" panose="02040502050405020303" pitchFamily="18" charset="0"/>
              </a:rPr>
              <a:t> дозволяв </a:t>
            </a:r>
            <a:r>
              <a:rPr lang="ru-RU" sz="2400" dirty="0" err="1">
                <a:latin typeface="Georgia" panose="02040502050405020303" pitchFamily="18" charset="0"/>
              </a:rPr>
              <a:t>собі</a:t>
            </a:r>
            <a:r>
              <a:rPr lang="ru-RU" sz="2400" dirty="0">
                <a:latin typeface="Georgia" panose="02040502050405020303" pitchFamily="18" charset="0"/>
              </a:rPr>
              <a:t> «</a:t>
            </a:r>
            <a:r>
              <a:rPr lang="ru-RU" sz="2400" dirty="0" err="1">
                <a:latin typeface="Georgia" panose="02040502050405020303" pitchFamily="18" charset="0"/>
              </a:rPr>
              <a:t>розслабитися</a:t>
            </a:r>
            <a:r>
              <a:rPr lang="ru-RU" sz="2400" dirty="0">
                <a:latin typeface="Georgia" panose="02040502050405020303" pitchFamily="18" charset="0"/>
              </a:rPr>
              <a:t>», </a:t>
            </a:r>
            <a:r>
              <a:rPr lang="ru-RU" sz="2400" dirty="0" err="1">
                <a:latin typeface="Georgia" panose="02040502050405020303" pitchFamily="18" charset="0"/>
              </a:rPr>
              <a:t>діставши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високу</a:t>
            </a:r>
            <a:r>
              <a:rPr lang="ru-RU" sz="2400" dirty="0">
                <a:latin typeface="Georgia" panose="02040502050405020303" pitchFamily="18" charset="0"/>
              </a:rPr>
              <a:t> посаду. </a:t>
            </a:r>
            <a:endParaRPr lang="uk-UA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1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85705" y="1484784"/>
            <a:ext cx="45874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Georgia" panose="02040502050405020303" pitchFamily="18" charset="0"/>
              </a:rPr>
              <a:t>Як єпископ, </a:t>
            </a:r>
            <a:r>
              <a:rPr lang="uk-UA" sz="2800" dirty="0" err="1">
                <a:latin typeface="Georgia" panose="02040502050405020303" pitchFamily="18" charset="0"/>
              </a:rPr>
              <a:t>св.Мартин</a:t>
            </a:r>
            <a:r>
              <a:rPr lang="uk-UA" sz="2800" dirty="0">
                <a:latin typeface="Georgia" panose="02040502050405020303" pitchFamily="18" charset="0"/>
              </a:rPr>
              <a:t> відзначався тією само «</a:t>
            </a:r>
            <a:r>
              <a:rPr lang="uk-UA" sz="2800" dirty="0" err="1">
                <a:latin typeface="Georgia" panose="02040502050405020303" pitchFamily="18" charset="0"/>
              </a:rPr>
              <a:t>невойовничістю</a:t>
            </a:r>
            <a:r>
              <a:rPr lang="uk-UA" sz="2800" dirty="0">
                <a:latin typeface="Georgia" panose="02040502050405020303" pitchFamily="18" charset="0"/>
              </a:rPr>
              <a:t>», через яку зійшов з коня імператорської армії та став пастирем Христовим.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476672"/>
            <a:ext cx="3301470" cy="61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1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4B24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687</Words>
  <Application>Microsoft Office PowerPoint</Application>
  <PresentationFormat>Экран (4:3)</PresentationFormat>
  <Paragraphs>30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Georgia</vt:lpstr>
      <vt:lpstr>Monotype Corsiva</vt:lpstr>
      <vt:lpstr>Times New Roman</vt:lpstr>
      <vt:lpstr>Тема Office</vt:lpstr>
      <vt:lpstr>Святий Мартин Турський</vt:lpstr>
      <vt:lpstr>Презентация PowerPoint</vt:lpstr>
      <vt:lpstr>Дитячі роки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Мартин Турський і Україна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Veronika Tretiak</cp:lastModifiedBy>
  <cp:revision>52</cp:revision>
  <dcterms:created xsi:type="dcterms:W3CDTF">2015-11-27T03:36:55Z</dcterms:created>
  <dcterms:modified xsi:type="dcterms:W3CDTF">2022-05-19T07:33:51Z</dcterms:modified>
</cp:coreProperties>
</file>