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5" r:id="rId9"/>
    <p:sldId id="264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EDE2E-929F-41F4-8648-AA48577B300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CCE1842-39C4-4A93-B8BF-DA35C5F64819}">
      <dgm:prSet/>
      <dgm:spPr/>
      <dgm:t>
        <a:bodyPr/>
        <a:lstStyle/>
        <a:p>
          <a:pPr rtl="0"/>
          <a:r>
            <a:rPr lang="uk-UA" smtClean="0"/>
            <a:t>Феодали</a:t>
          </a:r>
          <a:endParaRPr lang="ru-RU"/>
        </a:p>
      </dgm:t>
    </dgm:pt>
    <dgm:pt modelId="{617AD906-7A21-49CC-BF36-966D2A20956D}" type="parTrans" cxnId="{A7F0AC10-1324-48AE-89CC-3E04EAA00F4A}">
      <dgm:prSet/>
      <dgm:spPr/>
      <dgm:t>
        <a:bodyPr/>
        <a:lstStyle/>
        <a:p>
          <a:endParaRPr lang="ru-RU"/>
        </a:p>
      </dgm:t>
    </dgm:pt>
    <dgm:pt modelId="{99D1F36C-846B-45E8-A77E-1C61F981751C}" type="sibTrans" cxnId="{A7F0AC10-1324-48AE-89CC-3E04EAA00F4A}">
      <dgm:prSet/>
      <dgm:spPr/>
      <dgm:t>
        <a:bodyPr/>
        <a:lstStyle/>
        <a:p>
          <a:endParaRPr lang="ru-RU"/>
        </a:p>
      </dgm:t>
    </dgm:pt>
    <dgm:pt modelId="{0CDA0BB2-0D6F-4A9C-92C3-00117655DF51}">
      <dgm:prSet/>
      <dgm:spPr/>
      <dgm:t>
        <a:bodyPr/>
        <a:lstStyle/>
        <a:p>
          <a:pPr rtl="0"/>
          <a:r>
            <a:rPr lang="uk-UA" smtClean="0"/>
            <a:t>Лицарі</a:t>
          </a:r>
          <a:endParaRPr lang="ru-RU"/>
        </a:p>
      </dgm:t>
    </dgm:pt>
    <dgm:pt modelId="{EB3D5077-E14B-4DF2-9B6A-747182D58B84}" type="parTrans" cxnId="{5C36219A-137A-48EA-BFC8-A7B9141FFADB}">
      <dgm:prSet/>
      <dgm:spPr/>
      <dgm:t>
        <a:bodyPr/>
        <a:lstStyle/>
        <a:p>
          <a:endParaRPr lang="ru-RU"/>
        </a:p>
      </dgm:t>
    </dgm:pt>
    <dgm:pt modelId="{62DFD1C3-A76B-4407-91A4-FC93F3F47D8E}" type="sibTrans" cxnId="{5C36219A-137A-48EA-BFC8-A7B9141FFADB}">
      <dgm:prSet/>
      <dgm:spPr/>
      <dgm:t>
        <a:bodyPr/>
        <a:lstStyle/>
        <a:p>
          <a:endParaRPr lang="ru-RU"/>
        </a:p>
      </dgm:t>
    </dgm:pt>
    <dgm:pt modelId="{443B8318-92F3-468E-B264-623DAE693495}">
      <dgm:prSet/>
      <dgm:spPr/>
      <dgm:t>
        <a:bodyPr/>
        <a:lstStyle/>
        <a:p>
          <a:pPr rtl="0"/>
          <a:r>
            <a:rPr lang="uk-UA" smtClean="0"/>
            <a:t>Духовенство</a:t>
          </a:r>
          <a:endParaRPr lang="ru-RU"/>
        </a:p>
      </dgm:t>
    </dgm:pt>
    <dgm:pt modelId="{8C1D07FF-6FF0-4764-B807-0FF2511DE59A}" type="parTrans" cxnId="{434B34C1-0306-4807-8250-DB78C6428B10}">
      <dgm:prSet/>
      <dgm:spPr/>
      <dgm:t>
        <a:bodyPr/>
        <a:lstStyle/>
        <a:p>
          <a:endParaRPr lang="ru-RU"/>
        </a:p>
      </dgm:t>
    </dgm:pt>
    <dgm:pt modelId="{23708A20-AEF6-4FB7-96D7-F28448A51902}" type="sibTrans" cxnId="{434B34C1-0306-4807-8250-DB78C6428B10}">
      <dgm:prSet/>
      <dgm:spPr/>
      <dgm:t>
        <a:bodyPr/>
        <a:lstStyle/>
        <a:p>
          <a:endParaRPr lang="ru-RU"/>
        </a:p>
      </dgm:t>
    </dgm:pt>
    <dgm:pt modelId="{8542C31E-F51F-4216-8D72-275B1E92301F}">
      <dgm:prSet/>
      <dgm:spPr/>
      <dgm:t>
        <a:bodyPr/>
        <a:lstStyle/>
        <a:p>
          <a:pPr rtl="0"/>
          <a:r>
            <a:rPr lang="uk-UA" smtClean="0"/>
            <a:t>Селяни, городяни, купці, ремісники</a:t>
          </a:r>
          <a:endParaRPr lang="ru-RU"/>
        </a:p>
      </dgm:t>
    </dgm:pt>
    <dgm:pt modelId="{30883A6F-73BF-491E-BFD1-D79AE530D3C8}" type="parTrans" cxnId="{DBBA7913-2200-4DAD-9E9F-D205E222C708}">
      <dgm:prSet/>
      <dgm:spPr/>
      <dgm:t>
        <a:bodyPr/>
        <a:lstStyle/>
        <a:p>
          <a:endParaRPr lang="ru-RU"/>
        </a:p>
      </dgm:t>
    </dgm:pt>
    <dgm:pt modelId="{DD9160D0-D1F7-4516-9591-C36AC102E1BF}" type="sibTrans" cxnId="{DBBA7913-2200-4DAD-9E9F-D205E222C708}">
      <dgm:prSet/>
      <dgm:spPr/>
      <dgm:t>
        <a:bodyPr/>
        <a:lstStyle/>
        <a:p>
          <a:endParaRPr lang="ru-RU"/>
        </a:p>
      </dgm:t>
    </dgm:pt>
    <dgm:pt modelId="{0B7D877E-7239-44F3-A2F4-D25CD10E8F49}" type="pres">
      <dgm:prSet presAssocID="{5C1EDE2E-929F-41F4-8648-AA48577B30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0C16E-0C2F-4450-A0F0-D6234D071484}" type="pres">
      <dgm:prSet presAssocID="{1CCE1842-39C4-4A93-B8BF-DA35C5F6481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C13EA-2608-430A-8E34-6254085ABAE2}" type="pres">
      <dgm:prSet presAssocID="{99D1F36C-846B-45E8-A77E-1C61F981751C}" presName="sibTrans" presStyleCnt="0"/>
      <dgm:spPr/>
    </dgm:pt>
    <dgm:pt modelId="{648A1106-D38A-47BE-8732-2B3586F01274}" type="pres">
      <dgm:prSet presAssocID="{0CDA0BB2-0D6F-4A9C-92C3-00117655DF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CAAE8-0B00-4153-B48D-0A673652342D}" type="pres">
      <dgm:prSet presAssocID="{62DFD1C3-A76B-4407-91A4-FC93F3F47D8E}" presName="sibTrans" presStyleCnt="0"/>
      <dgm:spPr/>
    </dgm:pt>
    <dgm:pt modelId="{923D1C10-4EB0-47AF-893D-CC7C7D98EEF9}" type="pres">
      <dgm:prSet presAssocID="{443B8318-92F3-468E-B264-623DAE6934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3E6D1-A4B9-4A62-8B2B-C3997D9E5C28}" type="pres">
      <dgm:prSet presAssocID="{23708A20-AEF6-4FB7-96D7-F28448A51902}" presName="sibTrans" presStyleCnt="0"/>
      <dgm:spPr/>
    </dgm:pt>
    <dgm:pt modelId="{2951C498-777E-4320-A5D2-0A38BD2D1CA6}" type="pres">
      <dgm:prSet presAssocID="{8542C31E-F51F-4216-8D72-275B1E9230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A7913-2200-4DAD-9E9F-D205E222C708}" srcId="{5C1EDE2E-929F-41F4-8648-AA48577B300A}" destId="{8542C31E-F51F-4216-8D72-275B1E92301F}" srcOrd="3" destOrd="0" parTransId="{30883A6F-73BF-491E-BFD1-D79AE530D3C8}" sibTransId="{DD9160D0-D1F7-4516-9591-C36AC102E1BF}"/>
    <dgm:cxn modelId="{A939ABD1-6A7F-47DD-8D76-61CB68E9EF35}" type="presOf" srcId="{5C1EDE2E-929F-41F4-8648-AA48577B300A}" destId="{0B7D877E-7239-44F3-A2F4-D25CD10E8F49}" srcOrd="0" destOrd="0" presId="urn:microsoft.com/office/officeart/2005/8/layout/default"/>
    <dgm:cxn modelId="{434B34C1-0306-4807-8250-DB78C6428B10}" srcId="{5C1EDE2E-929F-41F4-8648-AA48577B300A}" destId="{443B8318-92F3-468E-B264-623DAE693495}" srcOrd="2" destOrd="0" parTransId="{8C1D07FF-6FF0-4764-B807-0FF2511DE59A}" sibTransId="{23708A20-AEF6-4FB7-96D7-F28448A51902}"/>
    <dgm:cxn modelId="{73CF9B2D-42B3-4D64-9388-07800EB699B7}" type="presOf" srcId="{0CDA0BB2-0D6F-4A9C-92C3-00117655DF51}" destId="{648A1106-D38A-47BE-8732-2B3586F01274}" srcOrd="0" destOrd="0" presId="urn:microsoft.com/office/officeart/2005/8/layout/default"/>
    <dgm:cxn modelId="{5C36219A-137A-48EA-BFC8-A7B9141FFADB}" srcId="{5C1EDE2E-929F-41F4-8648-AA48577B300A}" destId="{0CDA0BB2-0D6F-4A9C-92C3-00117655DF51}" srcOrd="1" destOrd="0" parTransId="{EB3D5077-E14B-4DF2-9B6A-747182D58B84}" sibTransId="{62DFD1C3-A76B-4407-91A4-FC93F3F47D8E}"/>
    <dgm:cxn modelId="{35D85823-B920-4945-ADC8-B60A92180151}" type="presOf" srcId="{1CCE1842-39C4-4A93-B8BF-DA35C5F64819}" destId="{41D0C16E-0C2F-4450-A0F0-D6234D071484}" srcOrd="0" destOrd="0" presId="urn:microsoft.com/office/officeart/2005/8/layout/default"/>
    <dgm:cxn modelId="{ACE2CEE5-5FE0-446E-B514-CE5274D8C345}" type="presOf" srcId="{8542C31E-F51F-4216-8D72-275B1E92301F}" destId="{2951C498-777E-4320-A5D2-0A38BD2D1CA6}" srcOrd="0" destOrd="0" presId="urn:microsoft.com/office/officeart/2005/8/layout/default"/>
    <dgm:cxn modelId="{21CAE78B-D46C-4235-8A22-B618D85FEFE9}" type="presOf" srcId="{443B8318-92F3-468E-B264-623DAE693495}" destId="{923D1C10-4EB0-47AF-893D-CC7C7D98EEF9}" srcOrd="0" destOrd="0" presId="urn:microsoft.com/office/officeart/2005/8/layout/default"/>
    <dgm:cxn modelId="{A7F0AC10-1324-48AE-89CC-3E04EAA00F4A}" srcId="{5C1EDE2E-929F-41F4-8648-AA48577B300A}" destId="{1CCE1842-39C4-4A93-B8BF-DA35C5F64819}" srcOrd="0" destOrd="0" parTransId="{617AD906-7A21-49CC-BF36-966D2A20956D}" sibTransId="{99D1F36C-846B-45E8-A77E-1C61F981751C}"/>
    <dgm:cxn modelId="{C8D7706A-7356-4FEE-96CA-71F4018FAB66}" type="presParOf" srcId="{0B7D877E-7239-44F3-A2F4-D25CD10E8F49}" destId="{41D0C16E-0C2F-4450-A0F0-D6234D071484}" srcOrd="0" destOrd="0" presId="urn:microsoft.com/office/officeart/2005/8/layout/default"/>
    <dgm:cxn modelId="{E21F37BF-E719-4BA6-8687-354D4E672CD2}" type="presParOf" srcId="{0B7D877E-7239-44F3-A2F4-D25CD10E8F49}" destId="{DCFC13EA-2608-430A-8E34-6254085ABAE2}" srcOrd="1" destOrd="0" presId="urn:microsoft.com/office/officeart/2005/8/layout/default"/>
    <dgm:cxn modelId="{7C6C7434-F453-40F0-AF55-65E4FD55D720}" type="presParOf" srcId="{0B7D877E-7239-44F3-A2F4-D25CD10E8F49}" destId="{648A1106-D38A-47BE-8732-2B3586F01274}" srcOrd="2" destOrd="0" presId="urn:microsoft.com/office/officeart/2005/8/layout/default"/>
    <dgm:cxn modelId="{0E72E4B8-4045-49E0-91A3-AE0939672A16}" type="presParOf" srcId="{0B7D877E-7239-44F3-A2F4-D25CD10E8F49}" destId="{440CAAE8-0B00-4153-B48D-0A673652342D}" srcOrd="3" destOrd="0" presId="urn:microsoft.com/office/officeart/2005/8/layout/default"/>
    <dgm:cxn modelId="{08BCFE39-825D-4683-8AE4-B7D1B2E7BDDD}" type="presParOf" srcId="{0B7D877E-7239-44F3-A2F4-D25CD10E8F49}" destId="{923D1C10-4EB0-47AF-893D-CC7C7D98EEF9}" srcOrd="4" destOrd="0" presId="urn:microsoft.com/office/officeart/2005/8/layout/default"/>
    <dgm:cxn modelId="{F78A5F95-CFCD-4842-B48E-681EF66F58AB}" type="presParOf" srcId="{0B7D877E-7239-44F3-A2F4-D25CD10E8F49}" destId="{7A93E6D1-A4B9-4A62-8B2B-C3997D9E5C28}" srcOrd="5" destOrd="0" presId="urn:microsoft.com/office/officeart/2005/8/layout/default"/>
    <dgm:cxn modelId="{6741D41D-FD16-497E-B842-9620A715B21F}" type="presParOf" srcId="{0B7D877E-7239-44F3-A2F4-D25CD10E8F49}" destId="{2951C498-777E-4320-A5D2-0A38BD2D1CA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0C16E-0C2F-4450-A0F0-D6234D071484}">
      <dsp:nvSpPr>
        <dsp:cNvPr id="0" name=""/>
        <dsp:cNvSpPr/>
      </dsp:nvSpPr>
      <dsp:spPr>
        <a:xfrm>
          <a:off x="657" y="955950"/>
          <a:ext cx="2563269" cy="15379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Феодали</a:t>
          </a:r>
          <a:endParaRPr lang="ru-RU" sz="2700" kern="1200"/>
        </a:p>
      </dsp:txBody>
      <dsp:txXfrm>
        <a:off x="657" y="955950"/>
        <a:ext cx="2563269" cy="1537961"/>
      </dsp:txXfrm>
    </dsp:sp>
    <dsp:sp modelId="{648A1106-D38A-47BE-8732-2B3586F01274}">
      <dsp:nvSpPr>
        <dsp:cNvPr id="0" name=""/>
        <dsp:cNvSpPr/>
      </dsp:nvSpPr>
      <dsp:spPr>
        <a:xfrm>
          <a:off x="2820253" y="955950"/>
          <a:ext cx="2563269" cy="15379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Лицарі</a:t>
          </a:r>
          <a:endParaRPr lang="ru-RU" sz="2700" kern="1200"/>
        </a:p>
      </dsp:txBody>
      <dsp:txXfrm>
        <a:off x="2820253" y="955950"/>
        <a:ext cx="2563269" cy="1537961"/>
      </dsp:txXfrm>
    </dsp:sp>
    <dsp:sp modelId="{923D1C10-4EB0-47AF-893D-CC7C7D98EEF9}">
      <dsp:nvSpPr>
        <dsp:cNvPr id="0" name=""/>
        <dsp:cNvSpPr/>
      </dsp:nvSpPr>
      <dsp:spPr>
        <a:xfrm>
          <a:off x="657" y="2750238"/>
          <a:ext cx="2563269" cy="15379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Духовенство</a:t>
          </a:r>
          <a:endParaRPr lang="ru-RU" sz="2700" kern="1200"/>
        </a:p>
      </dsp:txBody>
      <dsp:txXfrm>
        <a:off x="657" y="2750238"/>
        <a:ext cx="2563269" cy="1537961"/>
      </dsp:txXfrm>
    </dsp:sp>
    <dsp:sp modelId="{2951C498-777E-4320-A5D2-0A38BD2D1CA6}">
      <dsp:nvSpPr>
        <dsp:cNvPr id="0" name=""/>
        <dsp:cNvSpPr/>
      </dsp:nvSpPr>
      <dsp:spPr>
        <a:xfrm>
          <a:off x="2820253" y="2750238"/>
          <a:ext cx="2563269" cy="15379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Селяни, городяни, купці, ремісники</a:t>
          </a:r>
          <a:endParaRPr lang="ru-RU" sz="2700" kern="1200"/>
        </a:p>
      </dsp:txBody>
      <dsp:txXfrm>
        <a:off x="2820253" y="2750238"/>
        <a:ext cx="2563269" cy="1537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4531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5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0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8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31202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2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6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6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2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717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1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30C2482-A58D-4EC1-ADDC-1164212EA468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DBD77F03-4F2F-46C3-9CFB-38CB05FD37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200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490" y="1552927"/>
            <a:ext cx="6516163" cy="3351582"/>
          </a:xfrm>
        </p:spPr>
        <p:txBody>
          <a:bodyPr/>
          <a:lstStyle/>
          <a:p>
            <a:r>
              <a:rPr lang="uk-UA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Гуго</a:t>
            </a:r>
            <a:r>
              <a:rPr lang="uk-UA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капет</a:t>
            </a:r>
            <a:r>
              <a:rPr lang="uk-UA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засновник династії </a:t>
            </a:r>
            <a:r>
              <a:rPr lang="uk-UA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капетингів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02037"/>
            <a:ext cx="374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2060"/>
                </a:solidFill>
              </a:rPr>
              <a:t>Виконала студентка                  32 групи Третяк Вероніка</a:t>
            </a:r>
            <a:endParaRPr lang="uk-UA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325582"/>
            <a:ext cx="6993082" cy="768927"/>
          </a:xfrm>
        </p:spPr>
        <p:txBody>
          <a:bodyPr/>
          <a:lstStyle/>
          <a:p>
            <a:pPr algn="ctr"/>
            <a:r>
              <a:rPr lang="uk-UA" dirty="0" smtClean="0"/>
              <a:t>Кінець життя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646" y="1440873"/>
            <a:ext cx="7200900" cy="3581400"/>
          </a:xfrm>
        </p:spPr>
        <p:txBody>
          <a:bodyPr>
            <a:normAutofit/>
          </a:bodyPr>
          <a:lstStyle/>
          <a:p>
            <a:r>
              <a:rPr lang="uk-UA" sz="2400" dirty="0" err="1">
                <a:solidFill>
                  <a:schemeClr val="tx1"/>
                </a:solidFill>
              </a:rPr>
              <a:t>Гуго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Капет</a:t>
            </a:r>
            <a:r>
              <a:rPr lang="uk-UA" sz="2400" dirty="0">
                <a:solidFill>
                  <a:schemeClr val="tx1"/>
                </a:solidFill>
              </a:rPr>
              <a:t> помер під </a:t>
            </a:r>
            <a:r>
              <a:rPr lang="uk-UA" sz="2400" dirty="0" err="1">
                <a:solidFill>
                  <a:schemeClr val="tx1"/>
                </a:solidFill>
              </a:rPr>
              <a:t>Шартром</a:t>
            </a:r>
            <a:r>
              <a:rPr lang="uk-UA" sz="2400" dirty="0">
                <a:solidFill>
                  <a:schemeClr val="tx1"/>
                </a:solidFill>
              </a:rPr>
              <a:t>, імовірно, від віспи. Йому наслідував син Роберт, який на початку наступного року другим шлюбом одружився зі своєю на 8 років старшою двоюрідною сестрою Бертою Бургундською, вдовою заклятого ворога свого батька </a:t>
            </a:r>
            <a:r>
              <a:rPr lang="uk-UA" sz="2400" dirty="0" err="1">
                <a:solidFill>
                  <a:schemeClr val="tx1"/>
                </a:solidFill>
              </a:rPr>
              <a:t>Еда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Блуаського</a:t>
            </a:r>
            <a:r>
              <a:rPr lang="uk-UA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873" y="3661803"/>
            <a:ext cx="3269673" cy="3196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039"/>
            <a:ext cx="1494560" cy="40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9709" y="1482436"/>
            <a:ext cx="7924799" cy="5001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 </a:t>
            </a:r>
            <a:endParaRPr lang="uk-UA" sz="2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	У 987 році Гюго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Капет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був коронований королем Франції і заснував династію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Капетингів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, правління якої стало часом процвітання і освіти, не зважаючи на безперервну боротьбу з Англією за феодальні права. </a:t>
            </a:r>
          </a:p>
          <a:p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Протягом цього періоду Франція була втягнена у хрестові походи; церква почала священну війну проти єретиків. До початку </a:t>
            </a:r>
            <a:r>
              <a:rPr lang="en-CA" sz="2400" dirty="0">
                <a:solidFill>
                  <a:schemeClr val="tx1"/>
                </a:solidFill>
                <a:latin typeface="Georgia" panose="02040502050405020303" pitchFamily="18" charset="0"/>
              </a:rPr>
              <a:t>XV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століття династія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Капетингів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ослабла, тоді як Франція продовжувала битися з Англією в Сторічній війні (1337-1453 роки), видатною фігурою  якої стала сімнадцятирічна Жанна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д'Арк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854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93" y="127949"/>
            <a:ext cx="5318682" cy="14859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Посилення                    королівської влади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1604" y="1471611"/>
            <a:ext cx="4562475" cy="727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Опирався на підтримку різних верств населення Франції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0300" y="4095749"/>
            <a:ext cx="2781300" cy="258127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Капет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 династії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Капетингів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(987-1328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зультат пошуку зображень за запитом &quot;гуго капе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74" y="504825"/>
            <a:ext cx="2732729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110919"/>
              </p:ext>
            </p:extLst>
          </p:nvPr>
        </p:nvGraphicFramePr>
        <p:xfrm>
          <a:off x="587993" y="1613849"/>
          <a:ext cx="5384181" cy="524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67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072" y="242455"/>
            <a:ext cx="7093527" cy="990600"/>
          </a:xfrm>
        </p:spPr>
        <p:txBody>
          <a:bodyPr/>
          <a:lstStyle/>
          <a:p>
            <a:pPr algn="ctr"/>
            <a:r>
              <a:rPr lang="uk-UA" dirty="0" smtClean="0"/>
              <a:t>Біографія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7187" y="1136073"/>
            <a:ext cx="5271721" cy="5611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Народився, ймовірно, 941 року в Парижі, Королівство Франція, як другий син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Гуго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Великого, графа Паризького і герцога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Франконського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та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Аквітанського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, та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Едвіги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, сестри імператора Оттона І</a:t>
            </a:r>
            <a:r>
              <a:rPr lang="uk-U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Його дід — король Роберт І. І по батьковій, і по материній лінії є нащадком Карла Великого. </a:t>
            </a:r>
            <a:endParaRPr lang="uk-UA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Після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смерті батька в 956 році успадкував його титул і маєтки навколо Парижа та Орлеана. Володів помістям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Іль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-де-Франс.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08" y="1385454"/>
            <a:ext cx="3636692" cy="45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7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992" y="131618"/>
            <a:ext cx="7006644" cy="727364"/>
          </a:xfrm>
        </p:spPr>
        <p:txBody>
          <a:bodyPr/>
          <a:lstStyle/>
          <a:p>
            <a:pPr algn="ctr"/>
            <a:r>
              <a:rPr lang="uk-UA" dirty="0" smtClean="0"/>
              <a:t>Вибори короля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2727" y="1177636"/>
            <a:ext cx="4364183" cy="5680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Після смерті в 987 році останнього представника династії Каролінгів Людовика </a:t>
            </a:r>
            <a:r>
              <a:rPr lang="en-CA" sz="2400" dirty="0">
                <a:solidFill>
                  <a:schemeClr val="tx1"/>
                </a:solidFill>
              </a:rPr>
              <a:t>V </a:t>
            </a:r>
            <a:r>
              <a:rPr lang="uk-UA" sz="2400" dirty="0">
                <a:solidFill>
                  <a:schemeClr val="tx1"/>
                </a:solidFill>
              </a:rPr>
              <a:t>Лінивого став королем Франції після зібрання васалів короля в </a:t>
            </a:r>
            <a:r>
              <a:rPr lang="uk-UA" sz="2400" dirty="0" err="1">
                <a:solidFill>
                  <a:schemeClr val="tx1"/>
                </a:solidFill>
              </a:rPr>
              <a:t>Нуайоні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На </a:t>
            </a:r>
            <a:r>
              <a:rPr lang="uk-UA" sz="2400" dirty="0">
                <a:solidFill>
                  <a:schemeClr val="tx1"/>
                </a:solidFill>
              </a:rPr>
              <a:t>виборах його підтримували впливові єпископи </a:t>
            </a:r>
            <a:r>
              <a:rPr lang="uk-UA" sz="2400" dirty="0" err="1">
                <a:solidFill>
                  <a:schemeClr val="tx1"/>
                </a:solidFill>
              </a:rPr>
              <a:t>Адальберон</a:t>
            </a:r>
            <a:r>
              <a:rPr lang="uk-UA" sz="2400" dirty="0">
                <a:solidFill>
                  <a:schemeClr val="tx1"/>
                </a:solidFill>
              </a:rPr>
              <a:t> і </a:t>
            </a:r>
            <a:r>
              <a:rPr lang="uk-UA" sz="2400" dirty="0" err="1">
                <a:solidFill>
                  <a:schemeClr val="tx1"/>
                </a:solidFill>
              </a:rPr>
              <a:t>Герберт</a:t>
            </a:r>
            <a:r>
              <a:rPr lang="uk-UA" sz="2400" dirty="0">
                <a:solidFill>
                  <a:schemeClr val="tx1"/>
                </a:solidFill>
              </a:rPr>
              <a:t>, а також герцоги Нормандський і </a:t>
            </a:r>
            <a:r>
              <a:rPr lang="uk-UA" sz="2400" dirty="0" err="1">
                <a:solidFill>
                  <a:schemeClr val="tx1"/>
                </a:solidFill>
              </a:rPr>
              <a:t>Анжуйський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Близько </a:t>
            </a:r>
            <a:r>
              <a:rPr lang="uk-UA" sz="2400" dirty="0">
                <a:solidFill>
                  <a:schemeClr val="tx1"/>
                </a:solidFill>
              </a:rPr>
              <a:t>970 року одружився з Аделаїдою </a:t>
            </a:r>
            <a:r>
              <a:rPr lang="uk-UA" sz="2400" dirty="0" err="1">
                <a:solidFill>
                  <a:schemeClr val="tx1"/>
                </a:solidFill>
              </a:rPr>
              <a:t>Аквітанською</a:t>
            </a:r>
            <a:r>
              <a:rPr lang="uk-UA" sz="2400" dirty="0">
                <a:solidFill>
                  <a:schemeClr val="tx1"/>
                </a:solidFill>
              </a:rPr>
              <a:t>.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Помер </a:t>
            </a:r>
            <a:r>
              <a:rPr lang="uk-UA" sz="2400" dirty="0">
                <a:solidFill>
                  <a:schemeClr val="tx1"/>
                </a:solidFill>
              </a:rPr>
              <a:t>в </a:t>
            </a:r>
            <a:r>
              <a:rPr lang="uk-UA" sz="2400" dirty="0" err="1">
                <a:solidFill>
                  <a:schemeClr val="tx1"/>
                </a:solidFill>
              </a:rPr>
              <a:t>Ле-Жуїф</a:t>
            </a:r>
            <a:r>
              <a:rPr lang="uk-UA" sz="2400" dirty="0">
                <a:solidFill>
                  <a:schemeClr val="tx1"/>
                </a:solidFill>
              </a:rPr>
              <a:t> (недалеко від </a:t>
            </a:r>
            <a:r>
              <a:rPr lang="uk-UA" sz="2400" dirty="0" err="1">
                <a:solidFill>
                  <a:schemeClr val="tx1"/>
                </a:solidFill>
              </a:rPr>
              <a:t>Шартра</a:t>
            </a:r>
            <a:r>
              <a:rPr lang="uk-UA" sz="2400" dirty="0">
                <a:solidFill>
                  <a:schemeClr val="tx1"/>
                </a:solidFill>
              </a:rPr>
              <a:t>) 24 жовтня 996 року.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15" y="1177636"/>
            <a:ext cx="3685310" cy="5140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0665" y="6266995"/>
            <a:ext cx="2527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i="1" dirty="0" smtClean="0">
                <a:solidFill>
                  <a:srgbClr val="FF0000"/>
                </a:solidFill>
              </a:rPr>
              <a:t>Аделаїда </a:t>
            </a:r>
            <a:r>
              <a:rPr lang="uk-UA" sz="2000" i="1" dirty="0" err="1" smtClean="0">
                <a:solidFill>
                  <a:srgbClr val="FF0000"/>
                </a:solidFill>
              </a:rPr>
              <a:t>Аквітанська</a:t>
            </a:r>
            <a:endParaRPr lang="uk-UA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9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93" y="62346"/>
            <a:ext cx="7789734" cy="6237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6072" y="6300074"/>
            <a:ext cx="750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Франція в рік сходження </a:t>
            </a:r>
            <a:r>
              <a:rPr lang="uk-UA" sz="2400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Гуго</a:t>
            </a:r>
            <a:r>
              <a:rPr lang="uk-UA" sz="2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uk-UA" sz="2400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Капета</a:t>
            </a:r>
            <a:r>
              <a:rPr lang="uk-UA" sz="24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на престол</a:t>
            </a:r>
            <a:endParaRPr lang="uk-UA" sz="24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8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082" y="131618"/>
            <a:ext cx="7200900" cy="86590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Правління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66354" y="1191491"/>
            <a:ext cx="7824355" cy="3796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tx1"/>
                </a:solidFill>
              </a:rPr>
              <a:t>Найвпливовіші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барони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Королівства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Франція</a:t>
            </a:r>
            <a:r>
              <a:rPr lang="ru-RU" sz="2400" dirty="0">
                <a:solidFill>
                  <a:schemeClr val="tx1"/>
                </a:solidFill>
              </a:rPr>
              <a:t> легко </a:t>
            </a:r>
            <a:r>
              <a:rPr lang="ru-RU" sz="2400" dirty="0" err="1">
                <a:solidFill>
                  <a:schemeClr val="tx1"/>
                </a:solidFill>
              </a:rPr>
              <a:t>вибрали</a:t>
            </a:r>
            <a:r>
              <a:rPr lang="ru-RU" sz="2400" dirty="0">
                <a:solidFill>
                  <a:schemeClr val="tx1"/>
                </a:solidFill>
              </a:rPr>
              <a:t> Гуго </a:t>
            </a:r>
            <a:r>
              <a:rPr lang="ru-RU" sz="2400" dirty="0" err="1">
                <a:solidFill>
                  <a:schemeClr val="tx1"/>
                </a:solidFill>
              </a:rPr>
              <a:t>Капета</a:t>
            </a:r>
            <a:r>
              <a:rPr lang="ru-RU" sz="2400" dirty="0">
                <a:solidFill>
                  <a:schemeClr val="tx1"/>
                </a:solidFill>
              </a:rPr>
              <a:t> королем, але присяги </a:t>
            </a:r>
            <a:r>
              <a:rPr lang="ru-RU" sz="2400" dirty="0" err="1">
                <a:solidFill>
                  <a:schemeClr val="tx1"/>
                </a:solidFill>
              </a:rPr>
              <a:t>васальної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йому</a:t>
            </a:r>
            <a:r>
              <a:rPr lang="ru-RU" sz="2400" dirty="0">
                <a:solidFill>
                  <a:schemeClr val="tx1"/>
                </a:solidFill>
              </a:rPr>
              <a:t> не </a:t>
            </a:r>
            <a:r>
              <a:rPr lang="ru-RU" sz="2400" dirty="0" err="1">
                <a:solidFill>
                  <a:schemeClr val="tx1"/>
                </a:solidFill>
              </a:rPr>
              <a:t>склали</a:t>
            </a:r>
            <a:r>
              <a:rPr lang="ru-RU" sz="2400" dirty="0">
                <a:solidFill>
                  <a:schemeClr val="tx1"/>
                </a:solidFill>
              </a:rPr>
              <a:t> і часто не </a:t>
            </a:r>
            <a:r>
              <a:rPr lang="ru-RU" sz="2400" dirty="0" err="1">
                <a:solidFill>
                  <a:schemeClr val="tx1"/>
                </a:solidFill>
              </a:rPr>
              <a:t>підкорялися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йому</a:t>
            </a:r>
            <a:r>
              <a:rPr lang="ru-RU" sz="2400" dirty="0">
                <a:solidFill>
                  <a:schemeClr val="tx1"/>
                </a:solidFill>
              </a:rPr>
              <a:t>. Тому </a:t>
            </a:r>
            <a:r>
              <a:rPr lang="ru-RU" sz="2400" dirty="0" err="1">
                <a:solidFill>
                  <a:schemeClr val="tx1"/>
                </a:solidFill>
              </a:rPr>
              <a:t>взагалі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правління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цього</a:t>
            </a:r>
            <a:r>
              <a:rPr lang="ru-RU" sz="2400" dirty="0">
                <a:solidFill>
                  <a:schemeClr val="tx1"/>
                </a:solidFill>
              </a:rPr>
              <a:t> короля мало </a:t>
            </a:r>
            <a:r>
              <a:rPr lang="ru-RU" sz="2400" dirty="0" err="1">
                <a:solidFill>
                  <a:schemeClr val="tx1"/>
                </a:solidFill>
              </a:rPr>
              <a:t>формальний</a:t>
            </a:r>
            <a:r>
              <a:rPr lang="ru-RU" sz="2400" dirty="0">
                <a:solidFill>
                  <a:schemeClr val="tx1"/>
                </a:solidFill>
              </a:rPr>
              <a:t> характер. </a:t>
            </a:r>
            <a:r>
              <a:rPr lang="ru-RU" sz="2400" dirty="0" err="1">
                <a:solidFill>
                  <a:schemeClr val="tx1"/>
                </a:solidFill>
              </a:rPr>
              <a:t>Намагаючись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завоювати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прихильність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баронів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Капет</a:t>
            </a:r>
            <a:r>
              <a:rPr lang="ru-RU" sz="2400" dirty="0">
                <a:solidFill>
                  <a:schemeClr val="tx1"/>
                </a:solidFill>
              </a:rPr>
              <a:t> часто </a:t>
            </a:r>
            <a:r>
              <a:rPr lang="ru-RU" sz="2400" dirty="0" err="1">
                <a:solidFill>
                  <a:schemeClr val="tx1"/>
                </a:solidFill>
              </a:rPr>
              <a:t>віддавав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землі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тим</a:t>
            </a:r>
            <a:r>
              <a:rPr lang="ru-RU" sz="2400" dirty="0">
                <a:solidFill>
                  <a:schemeClr val="tx1"/>
                </a:solidFill>
              </a:rPr>
              <a:t> самим </a:t>
            </a:r>
            <a:r>
              <a:rPr lang="ru-RU" sz="2400" dirty="0" err="1">
                <a:solidFill>
                  <a:schemeClr val="tx1"/>
                </a:solidFill>
              </a:rPr>
              <a:t>послаблюючи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власні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позиції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0416">
            <a:off x="1688372" y="3774795"/>
            <a:ext cx="2758192" cy="2758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1230">
            <a:off x="6149900" y="3532360"/>
            <a:ext cx="2180107" cy="29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3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882" y="187036"/>
            <a:ext cx="6854536" cy="879764"/>
          </a:xfrm>
        </p:spPr>
        <p:txBody>
          <a:bodyPr/>
          <a:lstStyle/>
          <a:p>
            <a:pPr algn="ctr"/>
            <a:r>
              <a:rPr lang="uk-UA" dirty="0" smtClean="0"/>
              <a:t>Правління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4" y="1288473"/>
            <a:ext cx="4987636" cy="4578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Під час свого правління зміг відстояти королівську корону від зазіхань на неї герцога Нижньої Лотарингії Карла, </a:t>
            </a:r>
            <a:r>
              <a:rPr lang="uk-UA" sz="2400" dirty="0" err="1">
                <a:solidFill>
                  <a:schemeClr val="tx1"/>
                </a:solidFill>
              </a:rPr>
              <a:t>нащадка</a:t>
            </a:r>
            <a:r>
              <a:rPr lang="uk-UA" sz="2400" dirty="0">
                <a:solidFill>
                  <a:schemeClr val="tx1"/>
                </a:solidFill>
              </a:rPr>
              <a:t> Каролінгів. Також він зміг відстояти корону і для своїх нащадків. </a:t>
            </a:r>
            <a:r>
              <a:rPr lang="uk-UA" sz="2400" dirty="0" smtClean="0">
                <a:solidFill>
                  <a:schemeClr val="tx1"/>
                </a:solidFill>
              </a:rPr>
              <a:t>                  </a:t>
            </a:r>
            <a:r>
              <a:rPr lang="uk-UA" sz="2400" dirty="0" err="1" smtClean="0">
                <a:solidFill>
                  <a:schemeClr val="tx1"/>
                </a:solidFill>
              </a:rPr>
              <a:t>Гуго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не підпорядковувався імператору, а з папством мав постійні конфлікти стосовно призначення єпископів на королівських землях, хоча в інших відношеннях залишався слухняним сином церкви.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1454728"/>
            <a:ext cx="3841158" cy="41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609" y="311727"/>
            <a:ext cx="6231082" cy="699655"/>
          </a:xfrm>
        </p:spPr>
        <p:txBody>
          <a:bodyPr/>
          <a:lstStyle/>
          <a:p>
            <a:pPr algn="ctr"/>
            <a:r>
              <a:rPr lang="uk-UA" dirty="0" smtClean="0"/>
              <a:t>Правління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841" y="1316181"/>
            <a:ext cx="7715250" cy="5056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у 990 році Карл Лотаринзький пішов війною на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Гуго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Капета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, зайняв Лан, однак вже на початку наступного року був схоплений і разом з дружиною та молодшим сином поміщений у фортецю Орлеана, де невдовзі помер. </a:t>
            </a:r>
            <a:endParaRPr lang="uk-UA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Наступного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року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Гуго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Капет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за підтримки Річарда </a:t>
            </a:r>
            <a:r>
              <a:rPr lang="en-CA" sz="2400" dirty="0">
                <a:solidFill>
                  <a:schemeClr val="tx1"/>
                </a:solidFill>
                <a:latin typeface="Georgia" panose="02040502050405020303" pitchFamily="18" charset="0"/>
              </a:rPr>
              <a:t>I,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герцога Нормандії, і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Фулька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CA" sz="2400" dirty="0">
                <a:solidFill>
                  <a:schemeClr val="tx1"/>
                </a:solidFill>
                <a:latin typeface="Georgia" panose="02040502050405020303" pitchFamily="18" charset="0"/>
              </a:rPr>
              <a:t>III,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графа Анжу, зумів відбити напад свого наймогутнішого ворога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Еда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, графа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Блуа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Шартра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і Тура, якого пережив лише на кілька місяців, так і не зумівши приборкати землі північніше Луари, — 24 жовтня 996 року</a:t>
            </a:r>
          </a:p>
        </p:txBody>
      </p:sp>
    </p:spTree>
    <p:extLst>
      <p:ext uri="{BB962C8B-B14F-4D97-AF65-F5344CB8AC3E}">
        <p14:creationId xmlns:p14="http://schemas.microsoft.com/office/powerpoint/2010/main" val="415320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810" y="173181"/>
            <a:ext cx="6605155" cy="56110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Правління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699" y="1136073"/>
            <a:ext cx="7644245" cy="5209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3 липня 987 року в соборі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Нуайона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(поблизу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Комп'єна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)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Гуго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Капет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 був помазаний на царство, ставши родоначальником нової династії правителів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Західно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-Франкського королівства. </a:t>
            </a:r>
            <a:endParaRPr lang="uk-UA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Щоб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зміцнити своє положення і уникнути непередбачуваних виборів, він під приводом своєї можливої смерті під час походу проти маврів (який так і не відбувся) 25 грудня в Орлеані коронував свого 15-річного сина Роберта. </a:t>
            </a:r>
            <a:endParaRPr lang="uk-UA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 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стало традицією перших </a:t>
            </a:r>
            <a:r>
              <a:rPr lang="uk-UA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Капетингів</a:t>
            </a:r>
            <a:r>
              <a:rPr lang="uk-UA" sz="2400" dirty="0">
                <a:solidFill>
                  <a:schemeClr val="tx1"/>
                </a:solidFill>
                <a:latin typeface="Georgia" panose="02040502050405020303" pitchFamily="18" charset="0"/>
              </a:rPr>
              <a:t>, які подібним чином унеможливили сходження на престол представників інших династій.</a:t>
            </a:r>
          </a:p>
        </p:txBody>
      </p:sp>
    </p:spTree>
    <p:extLst>
      <p:ext uri="{BB962C8B-B14F-4D97-AF65-F5344CB8AC3E}">
        <p14:creationId xmlns:p14="http://schemas.microsoft.com/office/powerpoint/2010/main" val="98716236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210</TotalTime>
  <Words>518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Franklin Gothic Book</vt:lpstr>
      <vt:lpstr>Georgia</vt:lpstr>
      <vt:lpstr>Times New Roman</vt:lpstr>
      <vt:lpstr>Crop</vt:lpstr>
      <vt:lpstr>Гуго капет – засновник династії капетингів</vt:lpstr>
      <vt:lpstr>Посилення                    королівської влади</vt:lpstr>
      <vt:lpstr>Біографія</vt:lpstr>
      <vt:lpstr>Вибори короля</vt:lpstr>
      <vt:lpstr>Презентация PowerPoint</vt:lpstr>
      <vt:lpstr>Правління</vt:lpstr>
      <vt:lpstr>Правління</vt:lpstr>
      <vt:lpstr>Правління</vt:lpstr>
      <vt:lpstr>Правління</vt:lpstr>
      <vt:lpstr>Кінець життя</vt:lpstr>
      <vt:lpstr>Висновок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 в  XI- XV ст.</dc:title>
  <dc:creator>дiм</dc:creator>
  <cp:lastModifiedBy>Veronika Tretiak</cp:lastModifiedBy>
  <cp:revision>25</cp:revision>
  <dcterms:created xsi:type="dcterms:W3CDTF">2020-01-13T19:59:04Z</dcterms:created>
  <dcterms:modified xsi:type="dcterms:W3CDTF">2022-05-20T18:42:07Z</dcterms:modified>
</cp:coreProperties>
</file>