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0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7D04D11-41F3-44BB-A3F8-077AEC4BC19B}" type="datetimeFigureOut">
              <a:rPr lang="uk-UA" smtClean="0"/>
              <a:t>06.06.2022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EF13A2C-E986-4A70-AA09-BFC47E72C2F5}" type="slidenum">
              <a:rPr lang="uk-UA" smtClean="0"/>
              <a:t>‹#›</a:t>
            </a:fld>
            <a:endParaRPr lang="uk-U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35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7D04D11-41F3-44BB-A3F8-077AEC4BC19B}" type="datetimeFigureOut">
              <a:rPr lang="uk-UA" smtClean="0"/>
              <a:t>06.06.2022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EF13A2C-E986-4A70-AA09-BFC47E72C2F5}" type="slidenum">
              <a:rPr lang="uk-UA" smtClean="0"/>
              <a:t>‹#›</a:t>
            </a:fld>
            <a:endParaRPr lang="uk-UA"/>
          </a:p>
        </p:txBody>
      </p:sp>
    </p:spTree>
    <p:extLst>
      <p:ext uri="{BB962C8B-B14F-4D97-AF65-F5344CB8AC3E}">
        <p14:creationId xmlns:p14="http://schemas.microsoft.com/office/powerpoint/2010/main" val="222708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7D04D11-41F3-44BB-A3F8-077AEC4BC19B}" type="datetimeFigureOut">
              <a:rPr lang="uk-UA" smtClean="0"/>
              <a:t>06.06.2022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EF13A2C-E986-4A70-AA09-BFC47E72C2F5}" type="slidenum">
              <a:rPr lang="uk-UA" smtClean="0"/>
              <a:t>‹#›</a:t>
            </a:fld>
            <a:endParaRPr lang="uk-UA"/>
          </a:p>
        </p:txBody>
      </p:sp>
    </p:spTree>
    <p:extLst>
      <p:ext uri="{BB962C8B-B14F-4D97-AF65-F5344CB8AC3E}">
        <p14:creationId xmlns:p14="http://schemas.microsoft.com/office/powerpoint/2010/main" val="261987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7D04D11-41F3-44BB-A3F8-077AEC4BC19B}" type="datetimeFigureOut">
              <a:rPr lang="uk-UA" smtClean="0"/>
              <a:t>06.06.2022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EF13A2C-E986-4A70-AA09-BFC47E72C2F5}" type="slidenum">
              <a:rPr lang="uk-UA" smtClean="0"/>
              <a:t>‹#›</a:t>
            </a:fld>
            <a:endParaRPr lang="uk-UA"/>
          </a:p>
        </p:txBody>
      </p:sp>
    </p:spTree>
    <p:extLst>
      <p:ext uri="{BB962C8B-B14F-4D97-AF65-F5344CB8AC3E}">
        <p14:creationId xmlns:p14="http://schemas.microsoft.com/office/powerpoint/2010/main" val="3733697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7D04D11-41F3-44BB-A3F8-077AEC4BC19B}" type="datetimeFigureOut">
              <a:rPr lang="uk-UA" smtClean="0"/>
              <a:t>06.06.2022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EF13A2C-E986-4A70-AA09-BFC47E72C2F5}" type="slidenum">
              <a:rPr lang="uk-UA" smtClean="0"/>
              <a:t>‹#›</a:t>
            </a:fld>
            <a:endParaRPr lang="uk-U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17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7D04D11-41F3-44BB-A3F8-077AEC4BC19B}" type="datetimeFigureOut">
              <a:rPr lang="uk-UA" smtClean="0"/>
              <a:t>06.06.2022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EF13A2C-E986-4A70-AA09-BFC47E72C2F5}" type="slidenum">
              <a:rPr lang="uk-UA" smtClean="0"/>
              <a:t>‹#›</a:t>
            </a:fld>
            <a:endParaRPr lang="uk-UA"/>
          </a:p>
        </p:txBody>
      </p:sp>
    </p:spTree>
    <p:extLst>
      <p:ext uri="{BB962C8B-B14F-4D97-AF65-F5344CB8AC3E}">
        <p14:creationId xmlns:p14="http://schemas.microsoft.com/office/powerpoint/2010/main" val="2930571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7D04D11-41F3-44BB-A3F8-077AEC4BC19B}" type="datetimeFigureOut">
              <a:rPr lang="uk-UA" smtClean="0"/>
              <a:t>06.06.2022</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7EF13A2C-E986-4A70-AA09-BFC47E72C2F5}" type="slidenum">
              <a:rPr lang="uk-UA" smtClean="0"/>
              <a:t>‹#›</a:t>
            </a:fld>
            <a:endParaRPr lang="uk-UA"/>
          </a:p>
        </p:txBody>
      </p:sp>
    </p:spTree>
    <p:extLst>
      <p:ext uri="{BB962C8B-B14F-4D97-AF65-F5344CB8AC3E}">
        <p14:creationId xmlns:p14="http://schemas.microsoft.com/office/powerpoint/2010/main" val="92765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7D04D11-41F3-44BB-A3F8-077AEC4BC19B}" type="datetimeFigureOut">
              <a:rPr lang="uk-UA" smtClean="0"/>
              <a:t>06.06.2022</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7EF13A2C-E986-4A70-AA09-BFC47E72C2F5}" type="slidenum">
              <a:rPr lang="uk-UA" smtClean="0"/>
              <a:t>‹#›</a:t>
            </a:fld>
            <a:endParaRPr lang="uk-UA"/>
          </a:p>
        </p:txBody>
      </p:sp>
    </p:spTree>
    <p:extLst>
      <p:ext uri="{BB962C8B-B14F-4D97-AF65-F5344CB8AC3E}">
        <p14:creationId xmlns:p14="http://schemas.microsoft.com/office/powerpoint/2010/main" val="421889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7D04D11-41F3-44BB-A3F8-077AEC4BC19B}" type="datetimeFigureOut">
              <a:rPr lang="uk-UA" smtClean="0"/>
              <a:t>06.06.2022</a:t>
            </a:fld>
            <a:endParaRPr lang="uk-U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uk-UA"/>
          </a:p>
        </p:txBody>
      </p:sp>
      <p:sp>
        <p:nvSpPr>
          <p:cNvPr id="9" name="Slide Number Placeholder 8"/>
          <p:cNvSpPr>
            <a:spLocks noGrp="1"/>
          </p:cNvSpPr>
          <p:nvPr>
            <p:ph type="sldNum" sz="quarter" idx="12"/>
          </p:nvPr>
        </p:nvSpPr>
        <p:spPr/>
        <p:txBody>
          <a:bodyPr/>
          <a:lstStyle/>
          <a:p>
            <a:fld id="{7EF13A2C-E986-4A70-AA09-BFC47E72C2F5}" type="slidenum">
              <a:rPr lang="uk-UA" smtClean="0"/>
              <a:t>‹#›</a:t>
            </a:fld>
            <a:endParaRPr lang="uk-UA"/>
          </a:p>
        </p:txBody>
      </p:sp>
    </p:spTree>
    <p:extLst>
      <p:ext uri="{BB962C8B-B14F-4D97-AF65-F5344CB8AC3E}">
        <p14:creationId xmlns:p14="http://schemas.microsoft.com/office/powerpoint/2010/main" val="172525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7D04D11-41F3-44BB-A3F8-077AEC4BC19B}" type="datetimeFigureOut">
              <a:rPr lang="uk-UA" smtClean="0"/>
              <a:t>06.06.2022</a:t>
            </a:fld>
            <a:endParaRPr lang="uk-U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uk-U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F13A2C-E986-4A70-AA09-BFC47E72C2F5}" type="slidenum">
              <a:rPr lang="uk-UA" smtClean="0"/>
              <a:t>‹#›</a:t>
            </a:fld>
            <a:endParaRPr lang="uk-UA"/>
          </a:p>
        </p:txBody>
      </p:sp>
    </p:spTree>
    <p:extLst>
      <p:ext uri="{BB962C8B-B14F-4D97-AF65-F5344CB8AC3E}">
        <p14:creationId xmlns:p14="http://schemas.microsoft.com/office/powerpoint/2010/main" val="210458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7D04D11-41F3-44BB-A3F8-077AEC4BC19B}" type="datetimeFigureOut">
              <a:rPr lang="uk-UA" smtClean="0"/>
              <a:t>06.06.2022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EF13A2C-E986-4A70-AA09-BFC47E72C2F5}" type="slidenum">
              <a:rPr lang="uk-UA" smtClean="0"/>
              <a:t>‹#›</a:t>
            </a:fld>
            <a:endParaRPr lang="uk-UA"/>
          </a:p>
        </p:txBody>
      </p:sp>
    </p:spTree>
    <p:extLst>
      <p:ext uri="{BB962C8B-B14F-4D97-AF65-F5344CB8AC3E}">
        <p14:creationId xmlns:p14="http://schemas.microsoft.com/office/powerpoint/2010/main" val="40226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7D04D11-41F3-44BB-A3F8-077AEC4BC19B}" type="datetimeFigureOut">
              <a:rPr lang="uk-UA" smtClean="0"/>
              <a:t>06.06.2022</a:t>
            </a:fld>
            <a:endParaRPr lang="uk-U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uk-U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EF13A2C-E986-4A70-AA09-BFC47E72C2F5}" type="slidenum">
              <a:rPr lang="uk-UA" smtClean="0"/>
              <a:t>‹#›</a:t>
            </a:fld>
            <a:endParaRPr lang="uk-U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54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hronicle.znaj.ua/ru/319428-znaydeno-oblogoviy-tabir-yuliya-cezarya-namagalis-pridushiti-povstannya-galliv"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4762500" cy="3571875"/>
          </a:xfrm>
          <a:prstGeom prst="rect">
            <a:avLst/>
          </a:prstGeom>
        </p:spPr>
      </p:pic>
      <p:sp>
        <p:nvSpPr>
          <p:cNvPr id="2" name="Заголовок 1"/>
          <p:cNvSpPr>
            <a:spLocks noGrp="1"/>
          </p:cNvSpPr>
          <p:nvPr>
            <p:ph type="ctrTitle"/>
          </p:nvPr>
        </p:nvSpPr>
        <p:spPr>
          <a:xfrm>
            <a:off x="1123037" y="2458964"/>
            <a:ext cx="9514912" cy="1971369"/>
          </a:xfrm>
        </p:spPr>
        <p:txBody>
          <a:bodyPr>
            <a:normAutofit/>
          </a:bodyPr>
          <a:lstStyle/>
          <a:p>
            <a:r>
              <a:rPr lang="ru-RU" sz="4400" i="1" dirty="0" err="1" smtClean="0">
                <a:solidFill>
                  <a:srgbClr val="002060"/>
                </a:solidFill>
                <a:latin typeface="Georgia" panose="02040502050405020303" pitchFamily="18" charset="0"/>
              </a:rPr>
              <a:t>Галльський</a:t>
            </a:r>
            <a:r>
              <a:rPr lang="ru-RU" sz="4400" i="1" dirty="0" smtClean="0">
                <a:solidFill>
                  <a:srgbClr val="002060"/>
                </a:solidFill>
                <a:latin typeface="Georgia" panose="02040502050405020303" pitchFamily="18" charset="0"/>
              </a:rPr>
              <a:t> </a:t>
            </a:r>
            <a:r>
              <a:rPr lang="ru-RU" sz="4400" i="1" dirty="0" err="1" smtClean="0">
                <a:solidFill>
                  <a:srgbClr val="002060"/>
                </a:solidFill>
                <a:latin typeface="Georgia" panose="02040502050405020303" pitchFamily="18" charset="0"/>
              </a:rPr>
              <a:t>півень</a:t>
            </a:r>
            <a:r>
              <a:rPr lang="ru-RU" sz="4400" i="1" dirty="0" smtClean="0">
                <a:solidFill>
                  <a:srgbClr val="002060"/>
                </a:solidFill>
                <a:latin typeface="Georgia" panose="02040502050405020303" pitchFamily="18" charset="0"/>
              </a:rPr>
              <a:t> </a:t>
            </a:r>
            <a:r>
              <a:rPr lang="ru-RU" sz="4400" i="1" dirty="0">
                <a:solidFill>
                  <a:srgbClr val="002060"/>
                </a:solidFill>
                <a:latin typeface="Georgia" panose="02040502050405020303" pitchFamily="18" charset="0"/>
              </a:rPr>
              <a:t>— </a:t>
            </a:r>
            <a:r>
              <a:rPr lang="ru-RU" sz="4400" i="1" dirty="0" err="1">
                <a:solidFill>
                  <a:srgbClr val="002060"/>
                </a:solidFill>
                <a:latin typeface="Georgia" panose="02040502050405020303" pitchFamily="18" charset="0"/>
              </a:rPr>
              <a:t>національний</a:t>
            </a:r>
            <a:r>
              <a:rPr lang="ru-RU" sz="4400" i="1" dirty="0">
                <a:solidFill>
                  <a:srgbClr val="002060"/>
                </a:solidFill>
                <a:latin typeface="Georgia" panose="02040502050405020303" pitchFamily="18" charset="0"/>
              </a:rPr>
              <a:t> символ </a:t>
            </a:r>
            <a:r>
              <a:rPr lang="ru-RU" sz="4400" i="1" dirty="0" err="1">
                <a:solidFill>
                  <a:srgbClr val="002060"/>
                </a:solidFill>
                <a:latin typeface="Georgia" panose="02040502050405020303" pitchFamily="18" charset="0"/>
              </a:rPr>
              <a:t>французів</a:t>
            </a:r>
            <a:r>
              <a:rPr lang="ru-RU" sz="4400" i="1" dirty="0">
                <a:solidFill>
                  <a:srgbClr val="002060"/>
                </a:solidFill>
                <a:latin typeface="Georgia" panose="02040502050405020303" pitchFamily="18" charset="0"/>
              </a:rPr>
              <a:t>.</a:t>
            </a:r>
            <a:endParaRPr lang="uk-UA" sz="4400" i="1" dirty="0">
              <a:solidFill>
                <a:srgbClr val="002060"/>
              </a:solidFill>
              <a:latin typeface="Georgia" panose="02040502050405020303" pitchFamily="18" charset="0"/>
            </a:endParaRPr>
          </a:p>
        </p:txBody>
      </p:sp>
      <p:pic>
        <p:nvPicPr>
          <p:cNvPr id="4" name="Рисунок 3"/>
          <p:cNvPicPr>
            <a:picLocks noChangeAspect="1"/>
          </p:cNvPicPr>
          <p:nvPr/>
        </p:nvPicPr>
        <p:blipFill>
          <a:blip r:embed="rId3"/>
          <a:stretch>
            <a:fillRect/>
          </a:stretch>
        </p:blipFill>
        <p:spPr>
          <a:xfrm>
            <a:off x="8590208" y="-1"/>
            <a:ext cx="3142445" cy="3142445"/>
          </a:xfrm>
          <a:prstGeom prst="rect">
            <a:avLst/>
          </a:prstGeom>
        </p:spPr>
      </p:pic>
      <p:sp>
        <p:nvSpPr>
          <p:cNvPr id="6" name="Прямоугольник 5"/>
          <p:cNvSpPr/>
          <p:nvPr/>
        </p:nvSpPr>
        <p:spPr>
          <a:xfrm>
            <a:off x="8285408" y="5130032"/>
            <a:ext cx="4387404" cy="1200329"/>
          </a:xfrm>
          <a:prstGeom prst="rect">
            <a:avLst/>
          </a:prstGeom>
        </p:spPr>
        <p:txBody>
          <a:bodyPr wrap="square">
            <a:spAutoFit/>
          </a:bodyPr>
          <a:lstStyle/>
          <a:p>
            <a:pPr lvl="0"/>
            <a:r>
              <a:rPr lang="uk-UA" sz="2400" dirty="0">
                <a:solidFill>
                  <a:prstClr val="black"/>
                </a:solidFill>
                <a:latin typeface="Georgia" panose="02040502050405020303" pitchFamily="18" charset="0"/>
              </a:rPr>
              <a:t>Виконала студентка                            </a:t>
            </a:r>
            <a:r>
              <a:rPr lang="uk-UA" sz="2400" dirty="0" smtClean="0">
                <a:solidFill>
                  <a:prstClr val="black"/>
                </a:solidFill>
                <a:latin typeface="Georgia" panose="02040502050405020303" pitchFamily="18" charset="0"/>
              </a:rPr>
              <a:t>          </a:t>
            </a:r>
            <a:r>
              <a:rPr lang="uk-UA" sz="2400" dirty="0">
                <a:solidFill>
                  <a:prstClr val="black"/>
                </a:solidFill>
                <a:latin typeface="Georgia" panose="02040502050405020303" pitchFamily="18" charset="0"/>
              </a:rPr>
              <a:t>32 групи ФІМ </a:t>
            </a:r>
          </a:p>
          <a:p>
            <a:pPr lvl="0"/>
            <a:r>
              <a:rPr lang="uk-UA" sz="2400" i="1" dirty="0">
                <a:solidFill>
                  <a:prstClr val="black"/>
                </a:solidFill>
                <a:latin typeface="Georgia" panose="02040502050405020303" pitchFamily="18" charset="0"/>
              </a:rPr>
              <a:t>Третяк Вероніка</a:t>
            </a:r>
            <a:endParaRPr lang="uk-UA" sz="2400" i="1" dirty="0">
              <a:solidFill>
                <a:prstClr val="black"/>
              </a:solidFill>
              <a:latin typeface="Georgia" panose="02040502050405020303" pitchFamily="18" charset="0"/>
            </a:endParaRPr>
          </a:p>
        </p:txBody>
      </p:sp>
    </p:spTree>
    <p:extLst>
      <p:ext uri="{BB962C8B-B14F-4D97-AF65-F5344CB8AC3E}">
        <p14:creationId xmlns:p14="http://schemas.microsoft.com/office/powerpoint/2010/main" val="1859037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8186" y="579549"/>
            <a:ext cx="10537494" cy="5405455"/>
          </a:xfrm>
        </p:spPr>
        <p:txBody>
          <a:bodyPr>
            <a:normAutofit/>
          </a:bodyPr>
          <a:lstStyle/>
          <a:p>
            <a:r>
              <a:rPr lang="uk-UA" sz="2800" dirty="0">
                <a:latin typeface="Times New Roman" panose="02020603050405020304" pitchFamily="18" charset="0"/>
                <a:cs typeface="Times New Roman" panose="02020603050405020304" pitchFamily="18" charset="0"/>
              </a:rPr>
              <a:t>Символ півня щільно прижився у французькій середовищі, зображення цього птаха можна зустріти повсюдно. Навіть парки прикрашаються подібними квітковими композиціями - виконаними у формі півня. Французи шанують своє минуле і підтримують самобутність свого народу, що йде від його коренів. Вони навіть не ображаються на карикатури, які зображують людей у ​​вигляді цього птаха.</a:t>
            </a:r>
            <a:endParaRPr lang="uk-UA"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225115" y="2908075"/>
            <a:ext cx="3092902" cy="3846893"/>
          </a:xfrm>
          <a:prstGeom prst="rect">
            <a:avLst/>
          </a:prstGeom>
        </p:spPr>
      </p:pic>
      <p:pic>
        <p:nvPicPr>
          <p:cNvPr id="5" name="Рисунок 4"/>
          <p:cNvPicPr>
            <a:picLocks noChangeAspect="1"/>
          </p:cNvPicPr>
          <p:nvPr/>
        </p:nvPicPr>
        <p:blipFill>
          <a:blip r:embed="rId3"/>
          <a:stretch>
            <a:fillRect/>
          </a:stretch>
        </p:blipFill>
        <p:spPr>
          <a:xfrm>
            <a:off x="1864149" y="2908075"/>
            <a:ext cx="3025817" cy="3846893"/>
          </a:xfrm>
          <a:prstGeom prst="rect">
            <a:avLst/>
          </a:prstGeom>
        </p:spPr>
      </p:pic>
    </p:spTree>
    <p:extLst>
      <p:ext uri="{BB962C8B-B14F-4D97-AF65-F5344CB8AC3E}">
        <p14:creationId xmlns:p14="http://schemas.microsoft.com/office/powerpoint/2010/main" val="606563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7881" y="579550"/>
            <a:ext cx="10692041" cy="4916057"/>
          </a:xfrm>
        </p:spPr>
        <p:txBody>
          <a:bodyPr>
            <a:normAutofit/>
          </a:bodyPr>
          <a:lstStyle/>
          <a:p>
            <a:r>
              <a:rPr lang="uk-UA" sz="2800" dirty="0">
                <a:latin typeface="Times New Roman" panose="02020603050405020304" pitchFamily="18" charset="0"/>
                <a:cs typeface="Times New Roman" panose="02020603050405020304" pitchFamily="18" charset="0"/>
              </a:rPr>
              <a:t>Таким чином, півень є символом Франції зовсім не випадково. У цієї країни два головних символу - </a:t>
            </a:r>
            <a:r>
              <a:rPr lang="uk-UA" sz="2800" i="1" dirty="0">
                <a:solidFill>
                  <a:srgbClr val="002060"/>
                </a:solidFill>
                <a:latin typeface="Times New Roman" panose="02020603050405020304" pitchFamily="18" charset="0"/>
                <a:cs typeface="Times New Roman" panose="02020603050405020304" pitchFamily="18" charset="0"/>
              </a:rPr>
              <a:t>лілія Бурбонів і півень</a:t>
            </a:r>
            <a:r>
              <a:rPr lang="uk-UA" sz="2800" dirty="0">
                <a:latin typeface="Times New Roman" panose="02020603050405020304" pitchFamily="18" charset="0"/>
                <a:cs typeface="Times New Roman" panose="02020603050405020304" pitchFamily="18" charset="0"/>
              </a:rPr>
              <a:t>, який дістався ще з галльських часів, і як свідчать деякі дослідники, шанувався задовго до зіткнення з Римом, до того, як цей народ отримав від римських солдатів своє образливе прізвисько, яке зумів носити з гордістю. Цей символ пройшов крізь століття, навіть через більш ніж два тисячоліття все одно залишився шановним, шанованим. Він символізує Францію точно так же, як Ейфелева вежа і інші її значущі пам'ятки.</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52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0159" y="905576"/>
            <a:ext cx="10058400" cy="4023360"/>
          </a:xfrm>
        </p:spPr>
        <p:txBody>
          <a:bodyPr>
            <a:normAutofit/>
          </a:bodyPr>
          <a:lstStyle/>
          <a:p>
            <a:r>
              <a:rPr lang="uk-UA" sz="2800" dirty="0">
                <a:latin typeface="Times New Roman" panose="02020603050405020304" pitchFamily="18" charset="0"/>
                <a:cs typeface="Times New Roman" panose="02020603050405020304" pitchFamily="18" charset="0"/>
              </a:rPr>
              <a:t>Франція – країна з </a:t>
            </a:r>
            <a:r>
              <a:rPr lang="uk-UA" sz="2800" dirty="0" err="1">
                <a:latin typeface="Times New Roman" panose="02020603050405020304" pitchFamily="18" charset="0"/>
                <a:cs typeface="Times New Roman" panose="02020603050405020304" pitchFamily="18" charset="0"/>
              </a:rPr>
              <a:t>впізнаваною</a:t>
            </a:r>
            <a:r>
              <a:rPr lang="uk-UA" sz="2800" dirty="0">
                <a:latin typeface="Times New Roman" panose="02020603050405020304" pitchFamily="18" charset="0"/>
                <a:cs typeface="Times New Roman" panose="02020603050405020304" pitchFamily="18" charset="0"/>
              </a:rPr>
              <a:t> символікою. Якщо їх прапор не відрізняється особливою оригінальністю, то вже герб держави переплутати неможливо. Галльський півень – </a:t>
            </a:r>
            <a:r>
              <a:rPr lang="uk-UA" sz="2800" b="1" dirty="0">
                <a:latin typeface="Times New Roman" panose="02020603050405020304" pitchFamily="18" charset="0"/>
                <a:cs typeface="Times New Roman" panose="02020603050405020304" pitchFamily="18" charset="0"/>
                <a:hlinkClick r:id="rId2"/>
              </a:rPr>
              <a:t>унікальний символ</a:t>
            </a:r>
            <a:r>
              <a:rPr lang="uk-UA" sz="2800" dirty="0">
                <a:latin typeface="Times New Roman" panose="02020603050405020304" pitchFamily="18" charset="0"/>
                <a:cs typeface="Times New Roman" panose="02020603050405020304" pitchFamily="18" charset="0"/>
              </a:rPr>
              <a:t>, в жодній країні світу немає такої емблеми.</a:t>
            </a:r>
            <a:endParaRPr lang="uk-UA"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783893" y="2743199"/>
            <a:ext cx="3491249" cy="3491249"/>
          </a:xfrm>
          <a:prstGeom prst="rect">
            <a:avLst/>
          </a:prstGeom>
        </p:spPr>
      </p:pic>
      <p:pic>
        <p:nvPicPr>
          <p:cNvPr id="5" name="Рисунок 4"/>
          <p:cNvPicPr>
            <a:picLocks noChangeAspect="1"/>
          </p:cNvPicPr>
          <p:nvPr/>
        </p:nvPicPr>
        <p:blipFill>
          <a:blip r:embed="rId4"/>
          <a:stretch>
            <a:fillRect/>
          </a:stretch>
        </p:blipFill>
        <p:spPr>
          <a:xfrm>
            <a:off x="7126845" y="2658078"/>
            <a:ext cx="3150987" cy="3576370"/>
          </a:xfrm>
          <a:prstGeom prst="rect">
            <a:avLst/>
          </a:prstGeom>
        </p:spPr>
      </p:pic>
    </p:spTree>
    <p:extLst>
      <p:ext uri="{BB962C8B-B14F-4D97-AF65-F5344CB8AC3E}">
        <p14:creationId xmlns:p14="http://schemas.microsoft.com/office/powerpoint/2010/main" val="3752937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65916" y="914400"/>
            <a:ext cx="10202643" cy="4542570"/>
          </a:xfrm>
        </p:spPr>
        <p:txBody>
          <a:bodyPr>
            <a:normAutofit/>
          </a:bodyPr>
          <a:lstStyle/>
          <a:p>
            <a:r>
              <a:rPr lang="uk-UA" sz="2800" dirty="0">
                <a:latin typeface="Times New Roman" panose="02020603050405020304" pitchFamily="18" charset="0"/>
                <a:cs typeface="Times New Roman" panose="02020603050405020304" pitchFamily="18" charset="0"/>
              </a:rPr>
              <a:t>У давні часи територія сучасної Франції була зайнята кельтами, однак римляни називали цих людей галлами. В латинській мові слово “гал” випадково </a:t>
            </a:r>
            <a:r>
              <a:rPr lang="uk-UA" sz="2800" dirty="0" err="1">
                <a:latin typeface="Times New Roman" panose="02020603050405020304" pitchFamily="18" charset="0"/>
                <a:cs typeface="Times New Roman" panose="02020603050405020304" pitchFamily="18" charset="0"/>
              </a:rPr>
              <a:t>співпало</a:t>
            </a:r>
            <a:r>
              <a:rPr lang="uk-UA" sz="2800" dirty="0">
                <a:latin typeface="Times New Roman" panose="02020603050405020304" pitchFamily="18" charset="0"/>
                <a:cs typeface="Times New Roman" panose="02020603050405020304" pitchFamily="18" charset="0"/>
              </a:rPr>
              <a:t> зі значенням “півень”, і пишеться як </a:t>
            </a:r>
            <a:r>
              <a:rPr lang="en-CA" sz="2800" dirty="0" err="1">
                <a:latin typeface="Times New Roman" panose="02020603050405020304" pitchFamily="18" charset="0"/>
                <a:cs typeface="Times New Roman" panose="02020603050405020304" pitchFamily="18" charset="0"/>
              </a:rPr>
              <a:t>gallus</a:t>
            </a:r>
            <a:r>
              <a:rPr lang="en-CA" sz="2800" dirty="0">
                <a:latin typeface="Times New Roman" panose="02020603050405020304" pitchFamily="18" charset="0"/>
                <a:cs typeface="Times New Roman" panose="02020603050405020304" pitchFamily="18" charset="0"/>
              </a:rPr>
              <a:t>. </a:t>
            </a:r>
            <a:r>
              <a:rPr lang="uk-UA" sz="2800" dirty="0">
                <a:latin typeface="Times New Roman" panose="02020603050405020304" pitchFamily="18" charset="0"/>
                <a:cs typeface="Times New Roman" panose="02020603050405020304" pitchFamily="18" charset="0"/>
              </a:rPr>
              <a:t>В Епоху Відродження історики почали вказувати півня символом Франції.</a:t>
            </a:r>
          </a:p>
        </p:txBody>
      </p:sp>
      <p:pic>
        <p:nvPicPr>
          <p:cNvPr id="4" name="Рисунок 3"/>
          <p:cNvPicPr>
            <a:picLocks noChangeAspect="1"/>
          </p:cNvPicPr>
          <p:nvPr/>
        </p:nvPicPr>
        <p:blipFill>
          <a:blip r:embed="rId2"/>
          <a:stretch>
            <a:fillRect/>
          </a:stretch>
        </p:blipFill>
        <p:spPr>
          <a:xfrm>
            <a:off x="2505692" y="2952750"/>
            <a:ext cx="5905500" cy="3905250"/>
          </a:xfrm>
          <a:prstGeom prst="rect">
            <a:avLst/>
          </a:prstGeom>
        </p:spPr>
      </p:pic>
    </p:spTree>
    <p:extLst>
      <p:ext uri="{BB962C8B-B14F-4D97-AF65-F5344CB8AC3E}">
        <p14:creationId xmlns:p14="http://schemas.microsoft.com/office/powerpoint/2010/main" val="2345111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2419679" y="2985949"/>
            <a:ext cx="3658392" cy="3658392"/>
          </a:xfrm>
          <a:prstGeom prst="rect">
            <a:avLst/>
          </a:prstGeom>
        </p:spPr>
      </p:pic>
      <p:pic>
        <p:nvPicPr>
          <p:cNvPr id="4" name="Рисунок 3"/>
          <p:cNvPicPr>
            <a:picLocks noChangeAspect="1"/>
          </p:cNvPicPr>
          <p:nvPr/>
        </p:nvPicPr>
        <p:blipFill>
          <a:blip r:embed="rId3"/>
          <a:stretch>
            <a:fillRect/>
          </a:stretch>
        </p:blipFill>
        <p:spPr>
          <a:xfrm>
            <a:off x="6980349" y="2514826"/>
            <a:ext cx="4288665" cy="4129515"/>
          </a:xfrm>
          <a:prstGeom prst="rect">
            <a:avLst/>
          </a:prstGeom>
        </p:spPr>
      </p:pic>
      <p:sp>
        <p:nvSpPr>
          <p:cNvPr id="3" name="Объект 2"/>
          <p:cNvSpPr>
            <a:spLocks noGrp="1"/>
          </p:cNvSpPr>
          <p:nvPr>
            <p:ph idx="1"/>
          </p:nvPr>
        </p:nvSpPr>
        <p:spPr>
          <a:xfrm>
            <a:off x="839703" y="905576"/>
            <a:ext cx="10058400" cy="4023360"/>
          </a:xfrm>
        </p:spPr>
        <p:txBody>
          <a:bodyPr>
            <a:normAutofit/>
          </a:bodyPr>
          <a:lstStyle/>
          <a:p>
            <a:r>
              <a:rPr lang="uk-UA" sz="2800" dirty="0">
                <a:latin typeface="Times New Roman" panose="02020603050405020304" pitchFamily="18" charset="0"/>
                <a:cs typeface="Times New Roman" panose="02020603050405020304" pitchFamily="18" charset="0"/>
              </a:rPr>
              <a:t>Спочатку на емблемі країни була намальована королівська лілія. Однак після Великої революції у Франції знову згадали про думку істориків Епохи Відродження, і нанесли на емблему того самого галльського півня, з яким ця країна асоціюється і донині. Тоді ж монетні двори почали випускати монети із зображенням цієї птиці.</a:t>
            </a:r>
          </a:p>
        </p:txBody>
      </p:sp>
      <p:sp>
        <p:nvSpPr>
          <p:cNvPr id="5" name="TextBox 4"/>
          <p:cNvSpPr txBox="1"/>
          <p:nvPr/>
        </p:nvSpPr>
        <p:spPr>
          <a:xfrm>
            <a:off x="7311333" y="6338131"/>
            <a:ext cx="3425938" cy="400110"/>
          </a:xfrm>
          <a:prstGeom prst="rect">
            <a:avLst/>
          </a:prstGeom>
          <a:noFill/>
        </p:spPr>
        <p:txBody>
          <a:bodyPr wrap="none" rtlCol="0">
            <a:spAutoFit/>
          </a:bodyPr>
          <a:lstStyle/>
          <a:p>
            <a:r>
              <a:rPr lang="uk-UA" sz="2000" i="1" dirty="0" smtClean="0">
                <a:solidFill>
                  <a:srgbClr val="002060"/>
                </a:solidFill>
              </a:rPr>
              <a:t>Монета з галльським півнем</a:t>
            </a:r>
            <a:endParaRPr lang="uk-UA" sz="2000" i="1" dirty="0">
              <a:solidFill>
                <a:srgbClr val="002060"/>
              </a:solidFill>
            </a:endParaRPr>
          </a:p>
        </p:txBody>
      </p:sp>
    </p:spTree>
    <p:extLst>
      <p:ext uri="{BB962C8B-B14F-4D97-AF65-F5344CB8AC3E}">
        <p14:creationId xmlns:p14="http://schemas.microsoft.com/office/powerpoint/2010/main" val="3405278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7128" y="888642"/>
            <a:ext cx="7809423" cy="5692462"/>
          </a:xfrm>
        </p:spPr>
        <p:txBody>
          <a:bodyPr>
            <a:normAutofit/>
          </a:bodyPr>
          <a:lstStyle/>
          <a:p>
            <a:r>
              <a:rPr lang="uk-UA" sz="2800" dirty="0"/>
              <a:t>У </a:t>
            </a:r>
            <a:r>
              <a:rPr lang="en-CA" sz="2800" dirty="0"/>
              <a:t>XV </a:t>
            </a:r>
            <a:r>
              <a:rPr lang="uk-UA" sz="2800" dirty="0"/>
              <a:t>столітті король Карл </a:t>
            </a:r>
            <a:r>
              <a:rPr lang="en-CA" sz="2800" dirty="0"/>
              <a:t>VIII </a:t>
            </a:r>
            <a:r>
              <a:rPr lang="uk-UA" sz="2800" dirty="0"/>
              <a:t>вибрав зображення півня як одну з емблем Франції. Цьому передувало значне суспільне сприйняття цієї птахи, підживлюване релігійними віруваннями. Адже після значного </a:t>
            </a:r>
            <a:r>
              <a:rPr lang="uk-UA" sz="2800" dirty="0" smtClean="0"/>
              <a:t>роздвою </a:t>
            </a:r>
            <a:r>
              <a:rPr lang="uk-UA" sz="2800" dirty="0"/>
              <a:t>християнства в час Середньовіччя — релігійними клерками частина вірувань та забобонів язичницьких часів переймалися та адаптувалися церквою. Так і </a:t>
            </a:r>
            <a:r>
              <a:rPr lang="uk-UA" sz="2800" dirty="0" err="1"/>
              <a:t>гальського</a:t>
            </a:r>
            <a:r>
              <a:rPr lang="uk-UA" sz="2800" dirty="0"/>
              <a:t> півня було персоніфіковано з символом воскресіння: як півень оголошує щоднини про прихід нового дня, так і християни чекають прихід того дня, коли Христос повернеться. </a:t>
            </a:r>
          </a:p>
        </p:txBody>
      </p:sp>
      <p:pic>
        <p:nvPicPr>
          <p:cNvPr id="4" name="Рисунок 3"/>
          <p:cNvPicPr>
            <a:picLocks noChangeAspect="1"/>
          </p:cNvPicPr>
          <p:nvPr/>
        </p:nvPicPr>
        <p:blipFill>
          <a:blip r:embed="rId2"/>
          <a:stretch>
            <a:fillRect/>
          </a:stretch>
        </p:blipFill>
        <p:spPr>
          <a:xfrm>
            <a:off x="8646551" y="717544"/>
            <a:ext cx="3411623" cy="5151550"/>
          </a:xfrm>
          <a:prstGeom prst="rect">
            <a:avLst/>
          </a:prstGeom>
        </p:spPr>
      </p:pic>
      <p:sp>
        <p:nvSpPr>
          <p:cNvPr id="5" name="TextBox 4"/>
          <p:cNvSpPr txBox="1"/>
          <p:nvPr/>
        </p:nvSpPr>
        <p:spPr>
          <a:xfrm>
            <a:off x="8834927" y="5869094"/>
            <a:ext cx="3034870" cy="400110"/>
          </a:xfrm>
          <a:prstGeom prst="rect">
            <a:avLst/>
          </a:prstGeom>
          <a:noFill/>
        </p:spPr>
        <p:txBody>
          <a:bodyPr wrap="none" rtlCol="0">
            <a:spAutoFit/>
          </a:bodyPr>
          <a:lstStyle/>
          <a:p>
            <a:r>
              <a:rPr lang="uk-UA" sz="2000" i="1" dirty="0" smtClean="0">
                <a:solidFill>
                  <a:srgbClr val="002060"/>
                </a:solidFill>
              </a:rPr>
              <a:t>Галльський півень на даху</a:t>
            </a:r>
            <a:endParaRPr lang="uk-UA" sz="2000" i="1" dirty="0">
              <a:solidFill>
                <a:srgbClr val="002060"/>
              </a:solidFill>
            </a:endParaRPr>
          </a:p>
        </p:txBody>
      </p:sp>
    </p:spTree>
    <p:extLst>
      <p:ext uri="{BB962C8B-B14F-4D97-AF65-F5344CB8AC3E}">
        <p14:creationId xmlns:p14="http://schemas.microsoft.com/office/powerpoint/2010/main" val="3120265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31841" y="540913"/>
            <a:ext cx="8293995" cy="5328181"/>
          </a:xfrm>
        </p:spPr>
        <p:txBody>
          <a:bodyPr>
            <a:noAutofit/>
          </a:bodyPr>
          <a:lstStyle/>
          <a:p>
            <a:pPr marL="0" indent="0">
              <a:buNone/>
            </a:pPr>
            <a:r>
              <a:rPr lang="uk-UA" sz="2800" dirty="0" err="1">
                <a:latin typeface="Times New Roman" panose="02020603050405020304" pitchFamily="18" charset="0"/>
                <a:cs typeface="Times New Roman" panose="02020603050405020304" pitchFamily="18" charset="0"/>
              </a:rPr>
              <a:t>Г</a:t>
            </a:r>
            <a:r>
              <a:rPr lang="uk-UA" sz="2800" dirty="0" err="1" smtClean="0">
                <a:latin typeface="Times New Roman" panose="02020603050405020304" pitchFamily="18" charset="0"/>
                <a:cs typeface="Times New Roman" panose="02020603050405020304" pitchFamily="18" charset="0"/>
              </a:rPr>
              <a:t>альський</a:t>
            </a:r>
            <a:r>
              <a:rPr lang="uk-UA" sz="2800" dirty="0" smtClean="0">
                <a:latin typeface="Times New Roman" panose="02020603050405020304" pitchFamily="18" charset="0"/>
                <a:cs typeface="Times New Roman" panose="02020603050405020304" pitchFamily="18" charset="0"/>
              </a:rPr>
              <a:t> </a:t>
            </a:r>
            <a:r>
              <a:rPr lang="uk-UA" sz="2800" dirty="0">
                <a:latin typeface="Times New Roman" panose="02020603050405020304" pitchFamily="18" charset="0"/>
                <a:cs typeface="Times New Roman" panose="02020603050405020304" pitchFamily="18" charset="0"/>
              </a:rPr>
              <a:t>півень став символізувати провісника, який повинен пробудити тих, хто спить душею, хто лишається релігійно нестійким, наголошуючи про скорий прихід нового дня (месії). Крім того, церковники та побіжні люди пов'язували півня з історією про святого Петра, який, згідно з Євангелієм, повинен був «тричі відректися від Ісуса, перш ніж двічі заспіває півень». Таким чином, символічно, півень був свідком зради Петра, тому зображення півня часто розміщували на вежах, щоб нагадати чоловікам слабкість їхню духовну. А самих півнів персоніфікували з атрибут самого святого Петра, і до певної міри використовувалася, як релігійний символ, знак надії і віри.</a:t>
            </a:r>
          </a:p>
        </p:txBody>
      </p:sp>
      <p:pic>
        <p:nvPicPr>
          <p:cNvPr id="4" name="Рисунок 3"/>
          <p:cNvPicPr>
            <a:picLocks noChangeAspect="1"/>
          </p:cNvPicPr>
          <p:nvPr/>
        </p:nvPicPr>
        <p:blipFill>
          <a:blip r:embed="rId2"/>
          <a:stretch>
            <a:fillRect/>
          </a:stretch>
        </p:blipFill>
        <p:spPr>
          <a:xfrm>
            <a:off x="0" y="1154177"/>
            <a:ext cx="3470024" cy="3520854"/>
          </a:xfrm>
          <a:prstGeom prst="rect">
            <a:avLst/>
          </a:prstGeom>
        </p:spPr>
      </p:pic>
      <p:sp>
        <p:nvSpPr>
          <p:cNvPr id="5" name="Прямоугольник 4"/>
          <p:cNvSpPr/>
          <p:nvPr/>
        </p:nvSpPr>
        <p:spPr>
          <a:xfrm>
            <a:off x="163789" y="4675031"/>
            <a:ext cx="3142445" cy="707886"/>
          </a:xfrm>
          <a:prstGeom prst="rect">
            <a:avLst/>
          </a:prstGeom>
        </p:spPr>
        <p:txBody>
          <a:bodyPr wrap="square">
            <a:spAutoFit/>
          </a:bodyPr>
          <a:lstStyle/>
          <a:p>
            <a:r>
              <a:rPr lang="ru-RU" sz="2000" i="1" dirty="0" err="1" smtClean="0">
                <a:solidFill>
                  <a:srgbClr val="002060"/>
                </a:solidFill>
                <a:latin typeface="Times New Roman" panose="02020603050405020304" pitchFamily="18" charset="0"/>
                <a:cs typeface="Times New Roman" panose="02020603050405020304" pitchFamily="18" charset="0"/>
              </a:rPr>
              <a:t>Галльський</a:t>
            </a:r>
            <a:r>
              <a:rPr lang="ru-RU" sz="2000" i="1" dirty="0" smtClean="0">
                <a:solidFill>
                  <a:srgbClr val="002060"/>
                </a:solidFill>
                <a:latin typeface="Times New Roman" panose="02020603050405020304" pitchFamily="18" charset="0"/>
                <a:cs typeface="Times New Roman" panose="02020603050405020304" pitchFamily="18" charset="0"/>
              </a:rPr>
              <a:t> </a:t>
            </a:r>
            <a:r>
              <a:rPr lang="ru-RU" sz="2000" i="1" dirty="0" err="1" smtClean="0">
                <a:solidFill>
                  <a:srgbClr val="002060"/>
                </a:solidFill>
                <a:latin typeface="Times New Roman" panose="02020603050405020304" pitchFamily="18" charset="0"/>
                <a:cs typeface="Times New Roman" panose="02020603050405020304" pitchFamily="18" charset="0"/>
              </a:rPr>
              <a:t>півень</a:t>
            </a:r>
            <a:r>
              <a:rPr lang="ru-RU" sz="2000" i="1" dirty="0" smtClean="0">
                <a:solidFill>
                  <a:srgbClr val="002060"/>
                </a:solidFill>
                <a:latin typeface="Times New Roman" panose="02020603050405020304" pitchFamily="18" charset="0"/>
                <a:cs typeface="Times New Roman" panose="02020603050405020304" pitchFamily="18" charset="0"/>
              </a:rPr>
              <a:t> на </a:t>
            </a:r>
            <a:r>
              <a:rPr lang="ru-RU" sz="2000" i="1" dirty="0" err="1" smtClean="0">
                <a:solidFill>
                  <a:srgbClr val="002060"/>
                </a:solidFill>
                <a:latin typeface="Times New Roman" panose="02020603050405020304" pitchFamily="18" charset="0"/>
                <a:cs typeface="Times New Roman" panose="02020603050405020304" pitchFamily="18" charset="0"/>
              </a:rPr>
              <a:t>монументі</a:t>
            </a:r>
            <a:r>
              <a:rPr lang="ru-RU" sz="2000" i="1" dirty="0" smtClean="0">
                <a:solidFill>
                  <a:srgbClr val="002060"/>
                </a:solidFill>
                <a:latin typeface="Times New Roman" panose="02020603050405020304" pitchFamily="18" charset="0"/>
                <a:cs typeface="Times New Roman" panose="02020603050405020304" pitchFamily="18" charset="0"/>
              </a:rPr>
              <a:t> </a:t>
            </a:r>
            <a:r>
              <a:rPr lang="ru-RU" sz="2000" i="1" dirty="0" err="1" smtClean="0">
                <a:solidFill>
                  <a:srgbClr val="002060"/>
                </a:solidFill>
                <a:latin typeface="Times New Roman" panose="02020603050405020304" pitchFamily="18" charset="0"/>
                <a:cs typeface="Times New Roman" panose="02020603050405020304" pitchFamily="18" charset="0"/>
              </a:rPr>
              <a:t>жирондинцям</a:t>
            </a:r>
            <a:endParaRPr lang="uk-UA" sz="20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676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33362" y="872093"/>
            <a:ext cx="7253381" cy="5147877"/>
          </a:xfrm>
        </p:spPr>
        <p:txBody>
          <a:bodyPr/>
          <a:lstStyle/>
          <a:p>
            <a:r>
              <a:rPr lang="uk-UA" sz="2800" dirty="0">
                <a:latin typeface="Times New Roman" panose="02020603050405020304" pitchFamily="18" charset="0"/>
                <a:cs typeface="Times New Roman" panose="02020603050405020304" pitchFamily="18" charset="0"/>
              </a:rPr>
              <a:t>Оскільки в часи Середньовіччя центр християнства (Папський престол) знаходився в Франції, то й не дивно, що найбільша релігійність/побожність була саме в цих краях, а відтак, і в своїй набожності та послідовності миряни цілком переймали церковні посили. Одним з таких посилів і було сприйняття </a:t>
            </a:r>
            <a:r>
              <a:rPr lang="uk-UA" sz="2800" dirty="0" err="1">
                <a:latin typeface="Times New Roman" panose="02020603050405020304" pitchFamily="18" charset="0"/>
                <a:cs typeface="Times New Roman" panose="02020603050405020304" pitchFamily="18" charset="0"/>
              </a:rPr>
              <a:t>гальського</a:t>
            </a:r>
            <a:r>
              <a:rPr lang="uk-UA" sz="2800" dirty="0">
                <a:latin typeface="Times New Roman" panose="02020603050405020304" pitchFamily="18" charset="0"/>
                <a:cs typeface="Times New Roman" panose="02020603050405020304" pitchFamily="18" charset="0"/>
              </a:rPr>
              <a:t> півня, як вибраного птаха. І доволі часто знатні родини почали використовувати зображення півнів на своїх геральдичних щитах, фігурах, постаментах. </a:t>
            </a:r>
            <a:endParaRPr lang="uk-UA"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34956" y="872093"/>
            <a:ext cx="4295375" cy="4765182"/>
          </a:xfrm>
          <a:prstGeom prst="rect">
            <a:avLst/>
          </a:prstGeom>
        </p:spPr>
      </p:pic>
    </p:spTree>
    <p:extLst>
      <p:ext uri="{BB962C8B-B14F-4D97-AF65-F5344CB8AC3E}">
        <p14:creationId xmlns:p14="http://schemas.microsoft.com/office/powerpoint/2010/main" val="3589946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65916" y="540913"/>
            <a:ext cx="10215522" cy="5250908"/>
          </a:xfrm>
        </p:spPr>
        <p:txBody>
          <a:bodyPr/>
          <a:lstStyle/>
          <a:p>
            <a:r>
              <a:rPr lang="ru-RU" sz="2800" dirty="0" err="1">
                <a:latin typeface="Times New Roman" panose="02020603050405020304" pitchFamily="18" charset="0"/>
                <a:cs typeface="Times New Roman" panose="02020603050405020304" pitchFamily="18" charset="0"/>
              </a:rPr>
              <a:t>Н</a:t>
            </a:r>
            <a:r>
              <a:rPr lang="ru-RU" sz="2800" dirty="0" err="1" smtClean="0">
                <a:latin typeface="Times New Roman" panose="02020603050405020304" pitchFamily="18" charset="0"/>
                <a:cs typeface="Times New Roman" panose="02020603050405020304" pitchFamily="18" charset="0"/>
              </a:rPr>
              <a:t>езабаром</a:t>
            </a:r>
            <a:r>
              <a:rPr lang="ru-RU" sz="2800" dirty="0">
                <a:latin typeface="Times New Roman" panose="02020603050405020304" pitchFamily="18" charset="0"/>
                <a:cs typeface="Times New Roman" panose="02020603050405020304" pitchFamily="18" charset="0"/>
              </a:rPr>
              <a:t>, мода на </a:t>
            </a:r>
            <a:r>
              <a:rPr lang="ru-RU" sz="2800" dirty="0" err="1">
                <a:latin typeface="Times New Roman" panose="02020603050405020304" pitchFamily="18" charset="0"/>
                <a:cs typeface="Times New Roman" panose="02020603050405020304" pitchFamily="18" charset="0"/>
              </a:rPr>
              <a:t>цю</a:t>
            </a:r>
            <a:r>
              <a:rPr lang="ru-RU" sz="2800" dirty="0">
                <a:latin typeface="Times New Roman" panose="02020603050405020304" pitchFamily="18" charset="0"/>
                <a:cs typeface="Times New Roman" panose="02020603050405020304" pitchFamily="18" charset="0"/>
              </a:rPr>
              <a:t> птаху, переросла у </a:t>
            </a:r>
            <a:r>
              <a:rPr lang="ru-RU" sz="2800" dirty="0" err="1">
                <a:latin typeface="Times New Roman" panose="02020603050405020304" pitchFamily="18" charset="0"/>
                <a:cs typeface="Times New Roman" panose="02020603050405020304" pitchFamily="18" charset="0"/>
              </a:rPr>
              <a:t>звичку</a:t>
            </a:r>
            <a:r>
              <a:rPr lang="ru-RU" sz="2800" dirty="0">
                <a:latin typeface="Times New Roman" panose="02020603050405020304" pitchFamily="18" charset="0"/>
                <a:cs typeface="Times New Roman" panose="02020603050405020304" pitchFamily="18" charset="0"/>
              </a:rPr>
              <a:t>, яку </a:t>
            </a:r>
            <a:r>
              <a:rPr lang="ru-RU" sz="2800" dirty="0" err="1">
                <a:latin typeface="Times New Roman" panose="02020603050405020304" pitchFamily="18" charset="0"/>
                <a:cs typeface="Times New Roman" panose="02020603050405020304" pitchFamily="18" charset="0"/>
              </a:rPr>
              <a:t>неодноразово</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запримічали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сусідні</a:t>
            </a:r>
            <a:r>
              <a:rPr lang="ru-RU" sz="2800" dirty="0">
                <a:latin typeface="Times New Roman" panose="02020603050405020304" pitchFamily="18" charset="0"/>
                <a:cs typeface="Times New Roman" panose="02020603050405020304" pitchFamily="18" charset="0"/>
              </a:rPr>
              <a:t> народи, </a:t>
            </a:r>
            <a:r>
              <a:rPr lang="ru-RU" sz="2800" dirty="0" err="1">
                <a:latin typeface="Times New Roman" panose="02020603050405020304" pitchFamily="18" charset="0"/>
                <a:cs typeface="Times New Roman" panose="02020603050405020304" pitchFamily="18" charset="0"/>
              </a:rPr>
              <a:t>які</a:t>
            </a:r>
            <a:r>
              <a:rPr lang="ru-RU" sz="2800" dirty="0">
                <a:latin typeface="Times New Roman" panose="02020603050405020304" pitchFamily="18" charset="0"/>
                <a:cs typeface="Times New Roman" panose="02020603050405020304" pitchFamily="18" charset="0"/>
              </a:rPr>
              <a:t> таким чином почали </a:t>
            </a:r>
            <a:r>
              <a:rPr lang="ru-RU" sz="2800" dirty="0" err="1">
                <a:latin typeface="Times New Roman" panose="02020603050405020304" pitchFamily="18" charset="0"/>
                <a:cs typeface="Times New Roman" panose="02020603050405020304" pitchFamily="18" charset="0"/>
              </a:rPr>
              <a:t>висловлювати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своє</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ставлення</a:t>
            </a:r>
            <a:r>
              <a:rPr lang="ru-RU" sz="2800" dirty="0">
                <a:latin typeface="Times New Roman" panose="02020603050405020304" pitchFamily="18" charset="0"/>
                <a:cs typeface="Times New Roman" panose="02020603050405020304" pitchFamily="18" charset="0"/>
              </a:rPr>
              <a:t> до </a:t>
            </a:r>
            <a:r>
              <a:rPr lang="ru-RU" sz="2800" dirty="0" err="1">
                <a:latin typeface="Times New Roman" panose="02020603050405020304" pitchFamily="18" charset="0"/>
                <a:cs typeface="Times New Roman" panose="02020603050405020304" pitchFamily="18" charset="0"/>
              </a:rPr>
              <a:t>французів</a:t>
            </a:r>
            <a:r>
              <a:rPr lang="ru-RU" sz="2800" dirty="0">
                <a:latin typeface="Times New Roman" panose="02020603050405020304" pitchFamily="18" charset="0"/>
                <a:cs typeface="Times New Roman" panose="02020603050405020304" pitchFamily="18" charset="0"/>
              </a:rPr>
              <a:t> (де по </a:t>
            </a:r>
            <a:r>
              <a:rPr lang="ru-RU" sz="2800" dirty="0" err="1">
                <a:latin typeface="Times New Roman" panose="02020603050405020304" pitchFamily="18" charset="0"/>
                <a:cs typeface="Times New Roman" panose="02020603050405020304" pitchFamily="18" charset="0"/>
              </a:rPr>
              <a:t>дружньому</a:t>
            </a:r>
            <a:r>
              <a:rPr lang="ru-RU" sz="2800" dirty="0">
                <a:latin typeface="Times New Roman" panose="02020603050405020304" pitchFamily="18" charset="0"/>
                <a:cs typeface="Times New Roman" panose="02020603050405020304" pitchFamily="18" charset="0"/>
              </a:rPr>
              <a:t>, а де й </a:t>
            </a:r>
            <a:r>
              <a:rPr lang="ru-RU" sz="2800" dirty="0" err="1">
                <a:latin typeface="Times New Roman" panose="02020603050405020304" pitchFamily="18" charset="0"/>
                <a:cs typeface="Times New Roman" panose="02020603050405020304" pitchFamily="18" charset="0"/>
              </a:rPr>
              <a:t>вороже</a:t>
            </a:r>
            <a:r>
              <a:rPr lang="ru-RU" sz="2800" dirty="0">
                <a:latin typeface="Times New Roman" panose="02020603050405020304" pitchFamily="18" charset="0"/>
                <a:cs typeface="Times New Roman" panose="02020603050405020304" pitchFamily="18" charset="0"/>
              </a:rPr>
              <a:t> — </a:t>
            </a:r>
            <a:r>
              <a:rPr lang="ru-RU" sz="2800" dirty="0" err="1">
                <a:latin typeface="Times New Roman" panose="02020603050405020304" pitchFamily="18" charset="0"/>
                <a:cs typeface="Times New Roman" panose="02020603050405020304" pitchFamily="18" charset="0"/>
              </a:rPr>
              <a:t>чи</a:t>
            </a:r>
            <a:r>
              <a:rPr lang="ru-RU" sz="2800" dirty="0">
                <a:latin typeface="Times New Roman" panose="02020603050405020304" pitchFamily="18" charset="0"/>
                <a:cs typeface="Times New Roman" panose="02020603050405020304" pitchFamily="18" charset="0"/>
              </a:rPr>
              <a:t> то </a:t>
            </a:r>
            <a:r>
              <a:rPr lang="ru-RU" sz="2800" dirty="0" err="1">
                <a:latin typeface="Times New Roman" panose="02020603050405020304" pitchFamily="18" charset="0"/>
                <a:cs typeface="Times New Roman" panose="02020603050405020304" pitchFamily="18" charset="0"/>
              </a:rPr>
              <a:t>висміюючи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чи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насміхаючись</a:t>
            </a:r>
            <a:r>
              <a:rPr lang="ru-RU" sz="2800" dirty="0">
                <a:latin typeface="Times New Roman" panose="02020603050405020304" pitchFamily="18" charset="0"/>
                <a:cs typeface="Times New Roman" panose="02020603050405020304" pitchFamily="18" charset="0"/>
              </a:rPr>
              <a:t>).</a:t>
            </a:r>
          </a:p>
          <a:p>
            <a:endParaRPr lang="uk-UA" dirty="0"/>
          </a:p>
        </p:txBody>
      </p:sp>
      <p:pic>
        <p:nvPicPr>
          <p:cNvPr id="4" name="Рисунок 3"/>
          <p:cNvPicPr>
            <a:picLocks noChangeAspect="1"/>
          </p:cNvPicPr>
          <p:nvPr/>
        </p:nvPicPr>
        <p:blipFill>
          <a:blip r:embed="rId2"/>
          <a:stretch>
            <a:fillRect/>
          </a:stretch>
        </p:blipFill>
        <p:spPr>
          <a:xfrm>
            <a:off x="141400" y="2333893"/>
            <a:ext cx="2511648" cy="3767472"/>
          </a:xfrm>
          <a:prstGeom prst="rect">
            <a:avLst/>
          </a:prstGeom>
        </p:spPr>
      </p:pic>
      <p:pic>
        <p:nvPicPr>
          <p:cNvPr id="5" name="Рисунок 4"/>
          <p:cNvPicPr>
            <a:picLocks noChangeAspect="1"/>
          </p:cNvPicPr>
          <p:nvPr/>
        </p:nvPicPr>
        <p:blipFill>
          <a:blip r:embed="rId3"/>
          <a:stretch>
            <a:fillRect/>
          </a:stretch>
        </p:blipFill>
        <p:spPr>
          <a:xfrm>
            <a:off x="3477563" y="2333892"/>
            <a:ext cx="3860845" cy="3860845"/>
          </a:xfrm>
          <a:prstGeom prst="rect">
            <a:avLst/>
          </a:prstGeom>
        </p:spPr>
      </p:pic>
      <p:pic>
        <p:nvPicPr>
          <p:cNvPr id="6" name="Рисунок 5"/>
          <p:cNvPicPr>
            <a:picLocks noChangeAspect="1"/>
          </p:cNvPicPr>
          <p:nvPr/>
        </p:nvPicPr>
        <p:blipFill rotWithShape="1">
          <a:blip r:embed="rId4"/>
          <a:srcRect l="19112" r="19151"/>
          <a:stretch/>
        </p:blipFill>
        <p:spPr>
          <a:xfrm>
            <a:off x="8162922" y="2333891"/>
            <a:ext cx="3383169" cy="3767473"/>
          </a:xfrm>
          <a:prstGeom prst="rect">
            <a:avLst/>
          </a:prstGeom>
        </p:spPr>
      </p:pic>
    </p:spTree>
    <p:extLst>
      <p:ext uri="{BB962C8B-B14F-4D97-AF65-F5344CB8AC3E}">
        <p14:creationId xmlns:p14="http://schemas.microsoft.com/office/powerpoint/2010/main" val="3288951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276" y="502276"/>
            <a:ext cx="8937938" cy="5366818"/>
          </a:xfrm>
        </p:spPr>
        <p:txBody>
          <a:bodyPr>
            <a:normAutofit/>
          </a:bodyPr>
          <a:lstStyle/>
          <a:p>
            <a:r>
              <a:rPr lang="uk-UA" sz="2800" dirty="0">
                <a:latin typeface="Times New Roman" panose="02020603050405020304" pitchFamily="18" charset="0"/>
                <a:cs typeface="Times New Roman" panose="02020603050405020304" pitchFamily="18" charset="0"/>
              </a:rPr>
              <a:t>Незважаючи на те, що сучасні французи в більшості своїй не біловолосі, не носять дивних зачісок, дещо виразно ріднить їх з предками. </a:t>
            </a:r>
            <a:endParaRPr lang="uk-UA" sz="2800" dirty="0" smtClean="0">
              <a:latin typeface="Times New Roman" panose="02020603050405020304" pitchFamily="18" charset="0"/>
              <a:cs typeface="Times New Roman" panose="02020603050405020304" pitchFamily="18" charset="0"/>
            </a:endParaRPr>
          </a:p>
          <a:p>
            <a:r>
              <a:rPr lang="uk-UA" sz="2800" dirty="0" smtClean="0">
                <a:latin typeface="Times New Roman" panose="02020603050405020304" pitchFamily="18" charset="0"/>
                <a:cs typeface="Times New Roman" panose="02020603050405020304" pitchFamily="18" charset="0"/>
              </a:rPr>
              <a:t>Французький </a:t>
            </a:r>
            <a:r>
              <a:rPr lang="uk-UA" sz="2800" dirty="0">
                <a:latin typeface="Times New Roman" panose="02020603050405020304" pitchFamily="18" charset="0"/>
                <a:cs typeface="Times New Roman" panose="02020603050405020304" pitchFamily="18" charset="0"/>
              </a:rPr>
              <a:t>характер - яскравий, динамічний, живий, в той час як більшість сусідніх народів володіє куди більш стриманим характером. Він один в один схожий з кельтськими звичаями, які добре символізує півень. Французи мають рішучістю і сміливістю, відрізняються навіть схильністю до бійок, але при цьому чарівні, ставний і галантні. Їх харизма не можна порівняти з сусідніми народами.</a:t>
            </a:r>
            <a:endParaRPr lang="uk-UA"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9440214" y="1490813"/>
            <a:ext cx="2608514" cy="3389743"/>
          </a:xfrm>
          <a:prstGeom prst="rect">
            <a:avLst/>
          </a:prstGeom>
        </p:spPr>
      </p:pic>
    </p:spTree>
    <p:extLst>
      <p:ext uri="{BB962C8B-B14F-4D97-AF65-F5344CB8AC3E}">
        <p14:creationId xmlns:p14="http://schemas.microsoft.com/office/powerpoint/2010/main" val="300466133"/>
      </p:ext>
    </p:extLst>
  </p:cSld>
  <p:clrMapOvr>
    <a:masterClrMapping/>
  </p:clrMapOvr>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2920</TotalTime>
  <Words>711</Words>
  <Application>Microsoft Office PowerPoint</Application>
  <PresentationFormat>Широкоэкранный</PresentationFormat>
  <Paragraphs>17</Paragraphs>
  <Slides>11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11</vt:i4>
      </vt:variant>
    </vt:vector>
  </HeadingPairs>
  <TitlesOfParts>
    <vt:vector size="16" baseType="lpstr">
      <vt:lpstr>Calibri</vt:lpstr>
      <vt:lpstr>Calibri Light</vt:lpstr>
      <vt:lpstr>Georgia</vt:lpstr>
      <vt:lpstr>Times New Roman</vt:lpstr>
      <vt:lpstr>Ретро</vt:lpstr>
      <vt:lpstr>Галльський півень — національний символ французів.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Галльський півень — національний символ французів.</dc:title>
  <dc:creator>Veronika Tretiak</dc:creator>
  <cp:lastModifiedBy>Veronika Tretiak</cp:lastModifiedBy>
  <cp:revision>5</cp:revision>
  <dcterms:created xsi:type="dcterms:W3CDTF">2022-06-06T06:48:01Z</dcterms:created>
  <dcterms:modified xsi:type="dcterms:W3CDTF">2022-06-08T07:28:32Z</dcterms:modified>
</cp:coreProperties>
</file>