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94" r:id="rId9"/>
    <p:sldId id="267" r:id="rId10"/>
    <p:sldId id="268" r:id="rId11"/>
    <p:sldId id="264" r:id="rId12"/>
    <p:sldId id="265" r:id="rId13"/>
    <p:sldId id="263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14"/>
  </p:normalViewPr>
  <p:slideViewPr>
    <p:cSldViewPr snapToGrid="0" snapToObjects="1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C4EE-B6F2-FB48-ACAD-344F30101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8394DD-AF1C-F346-91D1-69F51D8A7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39C4B-C4ED-E846-BCB0-E6DC7F79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9C2D3-F3EB-6A40-9443-8F28651DA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38581-04A2-3D42-A78B-A3C431E4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59B97-FE24-9245-A186-BD6F169262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7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9C54-906D-F943-8F4C-24F632CA6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38FA2-0DBE-FE43-911A-C0C734BD7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ACC80-DCBE-1A40-A0CF-C36FDAEE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5FAE9-BD6B-6A44-AFFF-8DD9546A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38AC-356A-0A49-98AB-0557E47E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528089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8C85EE-8142-6445-A785-5EB6DCEC30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394FB-DF78-744C-BAD7-ED083BBE1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0F753-F9F0-6446-866B-060B1C02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4143D-B22C-6746-8676-A5808C79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D636E-5DD7-0B4A-B81D-A730BBD09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49591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F290-66D9-3546-9AAB-357C66FB1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FB243-BC55-5643-AB0E-609E12AC1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93A2A-25A1-2142-96A1-045091CC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C8493-7002-FB49-8A66-5C6F6C7F7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FF280-D1B3-3C43-BFB9-30E44C7D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76412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07810-17FF-C944-A4DE-4F5D4D09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47A6-C1BA-4340-A734-E1E91286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F518F-4F5D-5441-9A06-2E7195B3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92D50-C73F-E848-943E-68A6D2F7B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D35A6-7419-1344-8738-D749E004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05923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AF8E2-5CC8-7244-B1F3-672768F0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38371-B4A9-0D4F-AC5F-3B4247471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5EB29-3A32-544B-8BAD-A3FCEE2C3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755E3-7DF0-5249-8F8A-81078848F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6228-DEA2-D34E-ABFC-3CDE25FA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6F834-A7D5-4047-9E30-8F5CBD98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68876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9BF9-2F1A-A64C-9B07-D6D09A8F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B0A1D-9EA7-5A47-8ADD-11546A6BF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08AAA-DCA4-5240-B315-17EEC4098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CB5E6F-AD9A-A341-A552-28A122FC0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D34A8-7AAE-434F-9F3A-4345E3F55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CFEBB8-77DA-0B47-A731-342773751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0F4A8-A466-E046-9E2C-F4C58BC58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F2AD3-D037-9749-91A3-37FE82FC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99584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CC101-4860-804B-A475-2FFAFEBA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3C6AD3-BEE2-8E45-A05C-C9D424E3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493FC-F01D-6547-B467-E1D82BFB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11CB8-DF7A-724D-8A4D-4063BFB47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92987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1C03B3-0BE0-AC41-838B-F38A3DBF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CF1EE-8DEE-F746-A32F-986D7FAE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836C0-5C88-D14F-9A50-4E58CB0F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84854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E054-6F32-9049-B397-9C776829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6B1A6-63A4-EB46-906C-62038ED03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857E9-632E-BB49-B83A-D808D3E9C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FE4DA-65E4-7C4A-9564-738BFD3B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FE15E-7E70-4B4C-884D-DBAD616B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CB9AA-0179-854B-8A58-A22B392C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546806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2B31-CD68-9245-B8DB-9EEECF7EE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1B3B77-13DB-2E41-8C5F-7F9F2C1D6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4DCF4-5480-0A4B-9328-A08BE0C3B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53FD8-4A3C-8144-953A-ED13DD115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9DEDA-2B36-7B47-ABB8-C7AF87DF7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D5239-D9A3-F045-91D8-D88B7C57A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971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68A567-A57D-CF4F-A8AD-C8C2F74C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2A1A8-D8E6-F543-AB57-3F070ADD1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7D3B1-30B5-B942-A2E7-B0E6472F0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69B29-9700-3042-A6D8-B64514ACBA1D}" type="datetimeFigureOut">
              <a:rPr lang="en-UA" smtClean="0"/>
              <a:t>05/29/2022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82A1D-C459-8145-BC8E-2D157F2B4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E2049-8419-CA4A-9125-6AC57FDA2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7A26F-7322-7940-ABEC-800C2056741B}" type="slidenum">
              <a:rPr lang="en-UA" smtClean="0"/>
              <a:t>‹#›</a:t>
            </a:fld>
            <a:endParaRPr lang="en-U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E1F22B-CAD4-DB43-9208-5026264B534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EB9F-60F5-E140-8213-28F1162E6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452" y="1318347"/>
            <a:ext cx="9611096" cy="2387600"/>
          </a:xfrm>
        </p:spPr>
        <p:txBody>
          <a:bodyPr/>
          <a:lstStyle/>
          <a:p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Avenir Book" panose="02000503020000020003" pitchFamily="2" charset="0"/>
              </a:rPr>
              <a:t>Французька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venir Book" panose="02000503020000020003" pitchFamily="2" charset="0"/>
              </a:rPr>
              <a:t> весна</a:t>
            </a:r>
            <a:endParaRPr lang="en-UA" b="1" dirty="0">
              <a:solidFill>
                <a:schemeClr val="accent6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06B48-9189-994D-A3F2-8A70E0922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5794"/>
            <a:ext cx="9144000" cy="1655762"/>
          </a:xfrm>
        </p:spPr>
        <p:txBody>
          <a:bodyPr/>
          <a:lstStyle/>
          <a:p>
            <a:r>
              <a:rPr lang="ru-RU" dirty="0"/>
              <a:t>Умань – 2022</a:t>
            </a:r>
          </a:p>
        </p:txBody>
      </p:sp>
    </p:spTree>
    <p:extLst>
      <p:ext uri="{BB962C8B-B14F-4D97-AF65-F5344CB8AC3E}">
        <p14:creationId xmlns:p14="http://schemas.microsoft.com/office/powerpoint/2010/main" val="1133573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2B2C38-D306-4157-AC85-ACD58D784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1" y="92765"/>
            <a:ext cx="6188765" cy="36178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81D708-D8D8-4CA7-A30A-D263BFB5D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878" y="2902227"/>
            <a:ext cx="6861574" cy="37437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B9BD67-17F6-4CB4-B4D4-A2E7CCB38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65" y="3870850"/>
            <a:ext cx="4452730" cy="2775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D889C7-3AC9-4AE1-A1B3-073AD50C5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661" y="212033"/>
            <a:ext cx="4503875" cy="249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0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6678F-C657-46E7-AABC-F072024B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153090"/>
            <a:ext cx="10515600" cy="1317901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b="1" dirty="0"/>
              <a:t>У </a:t>
            </a:r>
            <a:r>
              <a:rPr lang="ru-RU" b="1" dirty="0" err="1"/>
              <a:t>Франції</a:t>
            </a:r>
            <a:r>
              <a:rPr lang="ru-RU" b="1" dirty="0"/>
              <a:t> </a:t>
            </a:r>
            <a:r>
              <a:rPr lang="ru-RU" b="1" dirty="0" err="1"/>
              <a:t>пройшли</a:t>
            </a:r>
            <a:r>
              <a:rPr lang="ru-RU" b="1" dirty="0"/>
              <a:t> </a:t>
            </a:r>
            <a:r>
              <a:rPr lang="ru-RU" b="1" dirty="0" err="1"/>
              <a:t>багатотисячні</a:t>
            </a:r>
            <a:r>
              <a:rPr lang="ru-RU" b="1" dirty="0"/>
              <a:t> </a:t>
            </a:r>
            <a:r>
              <a:rPr lang="ru-RU" b="1" dirty="0" err="1"/>
              <a:t>мітинги</a:t>
            </a:r>
            <a:r>
              <a:rPr lang="ru-RU" b="1" dirty="0"/>
              <a:t> на </a:t>
            </a:r>
            <a:r>
              <a:rPr lang="ru-RU" b="1" dirty="0" err="1"/>
              <a:t>підтримку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F0C8C7-4AFA-4D83-B561-D88A72D3E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5076" y="6308035"/>
            <a:ext cx="5966891" cy="505033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Мітинг у Парижі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45EE89-C12A-4F7A-AE2E-DAA8C15A6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77" y="1512766"/>
            <a:ext cx="10470290" cy="479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60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9CB65-76A8-4D7B-B0A3-859E14E1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82" y="27885"/>
            <a:ext cx="11261035" cy="24105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Протестують </a:t>
            </a:r>
            <a:r>
              <a:rPr lang="ru-RU" b="1" dirty="0" err="1"/>
              <a:t>більше</a:t>
            </a:r>
            <a:r>
              <a:rPr lang="ru-RU" b="1" dirty="0"/>
              <a:t> 20 </a:t>
            </a:r>
            <a:r>
              <a:rPr lang="ru-RU" b="1" dirty="0" err="1"/>
              <a:t>тисяч</a:t>
            </a:r>
            <a:r>
              <a:rPr lang="ru-RU" b="1" dirty="0"/>
              <a:t> людей у десятках </a:t>
            </a:r>
            <a:r>
              <a:rPr lang="ru-RU" b="1" dirty="0" err="1"/>
              <a:t>міст</a:t>
            </a:r>
            <a:r>
              <a:rPr lang="ru-RU" b="1" dirty="0"/>
              <a:t>.</a:t>
            </a:r>
            <a:br>
              <a:rPr lang="ru-RU" b="1" dirty="0"/>
            </a:br>
            <a:r>
              <a:rPr lang="ru-RU" b="1" dirty="0"/>
              <a:t>У </a:t>
            </a:r>
            <a:r>
              <a:rPr lang="ru-RU" b="1" dirty="0" err="1"/>
              <a:t>Франції</a:t>
            </a:r>
            <a:r>
              <a:rPr lang="ru-RU" b="1" dirty="0"/>
              <a:t> </a:t>
            </a:r>
            <a:r>
              <a:rPr lang="ru-RU" b="1" dirty="0" err="1"/>
              <a:t>пройшли</a:t>
            </a:r>
            <a:r>
              <a:rPr lang="ru-RU" b="1" dirty="0"/>
              <a:t> </a:t>
            </a:r>
            <a:r>
              <a:rPr lang="ru-RU" b="1" dirty="0" err="1"/>
              <a:t>масові</a:t>
            </a:r>
            <a:r>
              <a:rPr lang="ru-RU" b="1" dirty="0"/>
              <a:t> </a:t>
            </a:r>
            <a:r>
              <a:rPr lang="ru-RU" b="1" dirty="0" err="1"/>
              <a:t>демонстрації</a:t>
            </a:r>
            <a:r>
              <a:rPr lang="ru-RU" b="1" dirty="0"/>
              <a:t> на </a:t>
            </a:r>
            <a:r>
              <a:rPr lang="ru-RU" b="1" dirty="0" err="1"/>
              <a:t>підтримку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гаслом</a:t>
            </a:r>
            <a:r>
              <a:rPr lang="ru-RU" b="1" dirty="0"/>
              <a:t> «</a:t>
            </a:r>
            <a:r>
              <a:rPr lang="ru-RU" b="1" dirty="0" err="1"/>
              <a:t>Путін</a:t>
            </a:r>
            <a:r>
              <a:rPr lang="ru-RU" b="1" dirty="0"/>
              <a:t> </a:t>
            </a:r>
            <a:r>
              <a:rPr lang="ru-RU" b="1" dirty="0" err="1"/>
              <a:t>убивця</a:t>
            </a:r>
            <a:r>
              <a:rPr lang="ru-RU" b="1" dirty="0"/>
              <a:t>»</a:t>
            </a:r>
            <a:br>
              <a:rPr lang="ru-RU" b="1" dirty="0"/>
            </a:br>
            <a:endParaRPr lang="uk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73D9E3-7629-46F8-B4DA-2122E0E07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64" y="1832145"/>
            <a:ext cx="9943271" cy="4536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515311-7C1B-4679-957D-472FF2D710B6}"/>
              </a:ext>
            </a:extLst>
          </p:cNvPr>
          <p:cNvSpPr txBox="1"/>
          <p:nvPr/>
        </p:nvSpPr>
        <p:spPr>
          <a:xfrm>
            <a:off x="2981740" y="6396335"/>
            <a:ext cx="6722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У </a:t>
            </a:r>
            <a:r>
              <a:rPr lang="ru-RU" sz="2400" b="1" dirty="0" err="1"/>
              <a:t>Парижі</a:t>
            </a:r>
            <a:r>
              <a:rPr lang="ru-RU" sz="2400" b="1" dirty="0"/>
              <a:t> </a:t>
            </a:r>
            <a:r>
              <a:rPr lang="ru-RU" sz="2400" b="1" dirty="0" err="1"/>
              <a:t>зібралося</a:t>
            </a:r>
            <a:r>
              <a:rPr lang="ru-RU" sz="2400" b="1" dirty="0"/>
              <a:t> </a:t>
            </a:r>
            <a:r>
              <a:rPr lang="ru-RU" sz="2400" b="1" dirty="0" err="1"/>
              <a:t>близько</a:t>
            </a:r>
            <a:r>
              <a:rPr lang="ru-RU" sz="2400" b="1" dirty="0"/>
              <a:t> 5 000 </a:t>
            </a:r>
            <a:r>
              <a:rPr lang="ru-RU" sz="2400" b="1" dirty="0" err="1"/>
              <a:t>демонстрантів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520330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172A3-8B7A-4B66-BEBC-A9F9F32F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185" y="4832557"/>
            <a:ext cx="5814396" cy="1528486"/>
          </a:xfrm>
        </p:spPr>
        <p:txBody>
          <a:bodyPr/>
          <a:lstStyle/>
          <a:p>
            <a:pPr algn="ctr"/>
            <a:r>
              <a:rPr lang="uk-UA" dirty="0"/>
              <a:t>Фрігійська шапка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B37F86-AF7D-4CF8-83BA-68BBF82CF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3185" y="1075151"/>
            <a:ext cx="5628861" cy="4707697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Дивовижно - як у сучасному світі переплітаються культури, сакральні символи націй.</a:t>
            </a:r>
          </a:p>
          <a:p>
            <a:pPr marL="0" indent="0" algn="ctr">
              <a:buNone/>
            </a:pPr>
            <a:r>
              <a:rPr lang="uk-UA" dirty="0"/>
              <a:t>Світ один великий будинок, а нації, що живуть у ньому дуже схожі між собою.</a:t>
            </a:r>
          </a:p>
          <a:p>
            <a:pPr marL="0" indent="0" algn="ctr">
              <a:buNone/>
            </a:pPr>
            <a:r>
              <a:rPr lang="uk-UA" dirty="0"/>
              <a:t>Один з найбільш відомих символів Французької республіки є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BA3881-F959-4AFB-AADB-FBC63F56E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24" y="163994"/>
            <a:ext cx="4689611" cy="654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4B3B7-DB26-449F-99B3-A0C5A620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660" y="268981"/>
            <a:ext cx="4277139" cy="1460500"/>
          </a:xfrm>
        </p:spPr>
        <p:txBody>
          <a:bodyPr/>
          <a:lstStyle/>
          <a:p>
            <a:r>
              <a:rPr lang="uk-UA" dirty="0"/>
              <a:t>Фрігійська шапка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00E29-E567-45B4-984F-E1424DF10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46" y="1537252"/>
            <a:ext cx="6569765" cy="348532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Широко </a:t>
            </a:r>
            <a:r>
              <a:rPr lang="ru-RU" dirty="0" err="1"/>
              <a:t>розповсюджена</a:t>
            </a:r>
            <a:r>
              <a:rPr lang="ru-RU" dirty="0"/>
              <a:t> шапка у античному та </a:t>
            </a:r>
            <a:r>
              <a:rPr lang="ru-RU" dirty="0" err="1"/>
              <a:t>стародавньому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. За наших </a:t>
            </a:r>
            <a:r>
              <a:rPr lang="ru-RU" dirty="0" err="1"/>
              <a:t>часів</a:t>
            </a:r>
            <a:r>
              <a:rPr lang="ru-RU" dirty="0"/>
              <a:t> у </a:t>
            </a:r>
            <a:r>
              <a:rPr lang="ru-RU" dirty="0" err="1"/>
              <a:t>такі</a:t>
            </a:r>
            <a:r>
              <a:rPr lang="ru-RU" dirty="0"/>
              <a:t> шапки не </a:t>
            </a:r>
            <a:r>
              <a:rPr lang="ru-RU" dirty="0" err="1"/>
              <a:t>вбираються</a:t>
            </a:r>
            <a:r>
              <a:rPr lang="ru-RU" dirty="0"/>
              <a:t>, але вони є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вагомим</a:t>
            </a:r>
            <a:r>
              <a:rPr lang="ru-RU" dirty="0"/>
              <a:t> </a:t>
            </a:r>
            <a:r>
              <a:rPr lang="ru-RU" dirty="0" err="1"/>
              <a:t>кодовим</a:t>
            </a:r>
            <a:r>
              <a:rPr lang="ru-RU" dirty="0"/>
              <a:t> знаком у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A17808-B960-460E-A559-5EA0DA6C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692" y="268981"/>
            <a:ext cx="4277139" cy="6449871"/>
          </a:xfrm>
          <a:prstGeom prst="rect">
            <a:avLst/>
          </a:prstGeom>
        </p:spPr>
      </p:pic>
      <p:sp>
        <p:nvSpPr>
          <p:cNvPr id="5" name="Дуга 4">
            <a:extLst>
              <a:ext uri="{FF2B5EF4-FFF2-40B4-BE49-F238E27FC236}">
                <a16:creationId xmlns:a16="http://schemas.microsoft.com/office/drawing/2014/main" id="{CCBDC412-C8E2-4DA2-AE4B-580AFA89EE29}"/>
              </a:ext>
            </a:extLst>
          </p:cNvPr>
          <p:cNvSpPr/>
          <p:nvPr/>
        </p:nvSpPr>
        <p:spPr>
          <a:xfrm>
            <a:off x="2372139" y="768626"/>
            <a:ext cx="6294783" cy="768626"/>
          </a:xfrm>
          <a:prstGeom prst="arc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9D17A3-D75A-488D-93CA-8E4EF0B20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6" y="3585470"/>
            <a:ext cx="4182857" cy="317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A21161-1190-435E-8B9E-B05C1BC56EA2}"/>
              </a:ext>
            </a:extLst>
          </p:cNvPr>
          <p:cNvSpPr txBox="1"/>
          <p:nvPr/>
        </p:nvSpPr>
        <p:spPr>
          <a:xfrm>
            <a:off x="4530728" y="4779860"/>
            <a:ext cx="257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Троє</a:t>
            </a:r>
            <a:r>
              <a:rPr lang="ru-RU" sz="2000" dirty="0"/>
              <a:t> </a:t>
            </a:r>
            <a:r>
              <a:rPr lang="ru-RU" sz="2000" dirty="0" err="1"/>
              <a:t>царів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принесли дари </a:t>
            </a:r>
            <a:r>
              <a:rPr lang="ru-RU" sz="2000" dirty="0" err="1"/>
              <a:t>новонародженому</a:t>
            </a:r>
            <a:r>
              <a:rPr lang="ru-RU" sz="2000" dirty="0"/>
              <a:t> </a:t>
            </a:r>
            <a:r>
              <a:rPr lang="ru-RU" sz="2000" dirty="0" err="1"/>
              <a:t>Ісусу</a:t>
            </a:r>
            <a:endParaRPr lang="ru-RU" sz="2000" dirty="0"/>
          </a:p>
          <a:p>
            <a:r>
              <a:rPr lang="ru-RU" sz="2000" dirty="0" err="1"/>
              <a:t>вбрані</a:t>
            </a:r>
            <a:r>
              <a:rPr lang="ru-RU" sz="2000" dirty="0"/>
              <a:t> у </a:t>
            </a:r>
            <a:r>
              <a:rPr lang="ru-RU" sz="2000" dirty="0" err="1"/>
              <a:t>фрігійські</a:t>
            </a:r>
            <a:r>
              <a:rPr lang="ru-RU" sz="2000" dirty="0"/>
              <a:t> шапки</a:t>
            </a:r>
          </a:p>
        </p:txBody>
      </p:sp>
    </p:spTree>
    <p:extLst>
      <p:ext uri="{BB962C8B-B14F-4D97-AF65-F5344CB8AC3E}">
        <p14:creationId xmlns:p14="http://schemas.microsoft.com/office/powerpoint/2010/main" val="132258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B4B837D-E726-4D1C-93E5-93190CFB9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469" y="1094305"/>
            <a:ext cx="6185451" cy="5651052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Шапка свободи або фрігійська шапка— міжнародний символ свободи; головний убір конічної форми із загнутим кінцем.</a:t>
            </a:r>
          </a:p>
          <a:p>
            <a:pPr marL="0" indent="0">
              <a:buNone/>
            </a:pPr>
            <a:r>
              <a:rPr lang="uk-UA" dirty="0"/>
              <a:t>Служив символом вільних людей (тобто невільників) і символічно передавався рабам </a:t>
            </a:r>
            <a:r>
              <a:rPr lang="uk-UA" dirty="0" err="1"/>
              <a:t>манумісіям</a:t>
            </a:r>
            <a:r>
              <a:rPr lang="uk-UA" dirty="0"/>
              <a:t>, надаючи їм тим самим не лише особисту свободу, але й </a:t>
            </a:r>
            <a:r>
              <a:rPr lang="fr-FR" dirty="0"/>
              <a:t>libertas - </a:t>
            </a:r>
            <a:r>
              <a:rPr lang="uk-UA" dirty="0"/>
              <a:t>свободу  як громадянина, з виборчим правом (якщо чоловік). 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7C8B4A-F72B-4E1B-8142-A48D5C01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81" y="463825"/>
            <a:ext cx="4784780" cy="62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88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023FB33-A017-46DC-A0D7-E670E29FA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04" y="1096755"/>
            <a:ext cx="5668618" cy="5542583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Після вбивства Юлія Цезаря у 44 р. до н.е., </a:t>
            </a:r>
            <a:r>
              <a:rPr lang="uk-UA" dirty="0" err="1"/>
              <a:t>Брут</a:t>
            </a:r>
            <a:r>
              <a:rPr lang="uk-UA" dirty="0"/>
              <a:t> та його соратники (які носили фрігійські шапки) пов’язали цю символіку  з кінцем диктатури Цезаря  та  повернення до (римської) республіканської системи.</a:t>
            </a:r>
          </a:p>
          <a:p>
            <a:r>
              <a:rPr lang="uk-UA" b="1" i="1" dirty="0">
                <a:solidFill>
                  <a:schemeClr val="accent1"/>
                </a:solidFill>
              </a:rPr>
              <a:t>Таким чином, шапку стали визначати  символом  республіканського уряду.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8A3E17-3BC7-42CC-99D4-5AB755BB2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280" y="1096755"/>
            <a:ext cx="5247765" cy="47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8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8F6663B-F1DA-4A23-BB4C-4FCEA9B85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04730"/>
            <a:ext cx="5849178" cy="545327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 1854 </a:t>
            </a:r>
            <a:r>
              <a:rPr lang="ru-RU" dirty="0" err="1"/>
              <a:t>році</a:t>
            </a:r>
            <a:r>
              <a:rPr lang="ru-RU" dirty="0"/>
              <a:t>, коли скульптор Томас Кроуфорд </a:t>
            </a:r>
            <a:r>
              <a:rPr lang="ru-RU" dirty="0" err="1"/>
              <a:t>готував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 для </a:t>
            </a:r>
            <a:r>
              <a:rPr lang="ru-RU" dirty="0" err="1"/>
              <a:t>скульптури</a:t>
            </a:r>
            <a:r>
              <a:rPr lang="ru-RU" dirty="0"/>
              <a:t> для </a:t>
            </a:r>
            <a:r>
              <a:rPr lang="ru-RU" dirty="0" err="1"/>
              <a:t>Капітолію</a:t>
            </a:r>
            <a:r>
              <a:rPr lang="ru-RU" dirty="0"/>
              <a:t> США, </a:t>
            </a:r>
            <a:r>
              <a:rPr lang="ru-RU" dirty="0" err="1"/>
              <a:t>Військовий</a:t>
            </a:r>
            <a:r>
              <a:rPr lang="ru-RU" dirty="0"/>
              <a:t> </a:t>
            </a:r>
            <a:r>
              <a:rPr lang="ru-RU" dirty="0" err="1"/>
              <a:t>секретар</a:t>
            </a:r>
            <a:r>
              <a:rPr lang="ru-RU" dirty="0"/>
              <a:t> Джефферсон </a:t>
            </a:r>
            <a:r>
              <a:rPr lang="ru-RU" dirty="0" err="1"/>
              <a:t>Девіс</a:t>
            </a:r>
            <a:r>
              <a:rPr lang="ru-RU" dirty="0"/>
              <a:t> </a:t>
            </a:r>
            <a:r>
              <a:rPr lang="ru-RU" dirty="0" err="1"/>
              <a:t>наполягав</a:t>
            </a:r>
            <a:r>
              <a:rPr lang="ru-RU" dirty="0"/>
              <a:t> на тому,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фрігійської</a:t>
            </a:r>
            <a:r>
              <a:rPr lang="ru-RU" dirty="0"/>
              <a:t> шапки не </a:t>
            </a:r>
            <a:r>
              <a:rPr lang="ru-RU" dirty="0" err="1"/>
              <a:t>було</a:t>
            </a:r>
            <a:r>
              <a:rPr lang="ru-RU" dirty="0"/>
              <a:t> на  </a:t>
            </a:r>
            <a:r>
              <a:rPr lang="ru-RU" dirty="0" err="1"/>
              <a:t>Статуї</a:t>
            </a:r>
            <a:r>
              <a:rPr lang="ru-RU" dirty="0"/>
              <a:t> </a:t>
            </a:r>
            <a:r>
              <a:rPr lang="ru-RU" dirty="0" err="1"/>
              <a:t>Свободи</a:t>
            </a:r>
            <a:r>
              <a:rPr lang="ru-RU" dirty="0"/>
              <a:t>, на </a:t>
            </a:r>
            <a:r>
              <a:rPr lang="ru-RU" dirty="0" err="1"/>
              <a:t>тій</a:t>
            </a:r>
            <a:r>
              <a:rPr lang="ru-RU" dirty="0"/>
              <a:t> </a:t>
            </a:r>
            <a:r>
              <a:rPr lang="ru-RU" dirty="0" err="1"/>
              <a:t>підставі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"</a:t>
            </a:r>
            <a:r>
              <a:rPr lang="ru-RU" b="1" i="1" dirty="0" err="1">
                <a:solidFill>
                  <a:schemeClr val="accent1"/>
                </a:solidFill>
              </a:rPr>
              <a:t>американська</a:t>
            </a:r>
            <a:r>
              <a:rPr lang="ru-RU" b="1" i="1" dirty="0">
                <a:solidFill>
                  <a:schemeClr val="accent1"/>
                </a:solidFill>
              </a:rPr>
              <a:t> свобода є </a:t>
            </a:r>
            <a:r>
              <a:rPr lang="ru-RU" b="1" i="1" dirty="0" err="1">
                <a:solidFill>
                  <a:schemeClr val="accent1"/>
                </a:solidFill>
              </a:rPr>
              <a:t>оригінальною</a:t>
            </a:r>
            <a:r>
              <a:rPr lang="ru-RU" b="1" i="1" dirty="0">
                <a:solidFill>
                  <a:schemeClr val="accent1"/>
                </a:solidFill>
              </a:rPr>
              <a:t>, а не свободою </a:t>
            </a:r>
            <a:r>
              <a:rPr lang="ru-RU" b="1" i="1" dirty="0" err="1">
                <a:solidFill>
                  <a:schemeClr val="accent1"/>
                </a:solidFill>
              </a:rPr>
              <a:t>звільненого</a:t>
            </a:r>
            <a:r>
              <a:rPr lang="ru-RU" b="1" i="1" dirty="0">
                <a:solidFill>
                  <a:schemeClr val="accent1"/>
                </a:solidFill>
              </a:rPr>
              <a:t> раба</a:t>
            </a:r>
            <a:r>
              <a:rPr lang="ru-RU" dirty="0"/>
              <a:t>". Шапка не </a:t>
            </a:r>
            <a:r>
              <a:rPr lang="ru-RU" dirty="0" err="1"/>
              <a:t>була</a:t>
            </a:r>
            <a:r>
              <a:rPr lang="ru-RU" dirty="0"/>
              <a:t> включена до </a:t>
            </a:r>
            <a:r>
              <a:rPr lang="ru-RU" dirty="0" err="1"/>
              <a:t>остаточної</a:t>
            </a:r>
            <a:r>
              <a:rPr lang="ru-RU" dirty="0"/>
              <a:t> </a:t>
            </a:r>
            <a:r>
              <a:rPr lang="ru-RU" dirty="0" err="1"/>
              <a:t>бронзової</a:t>
            </a:r>
            <a:r>
              <a:rPr lang="ru-RU" dirty="0"/>
              <a:t> </a:t>
            </a:r>
            <a:r>
              <a:rPr lang="ru-RU" dirty="0" err="1"/>
              <a:t>версії</a:t>
            </a:r>
            <a:r>
              <a:rPr lang="ru-RU" dirty="0"/>
              <a:t>, яка зараз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будівлі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F67555-5190-4C58-ADAF-A9763F472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2" y="115955"/>
            <a:ext cx="4917385" cy="655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99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FCD9F2-ECEC-4439-968F-C34F65D4F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261112"/>
            <a:ext cx="11685104" cy="1419433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Зрештою, фрігійська шапка стала символом республіканської Франції та головним убором Маріанни, що її втілює (незмінним, на відмінну від обличчя дівчини, яке щоразу пишуть з нової моделі).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631456-8AA5-4FE2-8444-64D2322EB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317579"/>
            <a:ext cx="5430078" cy="46784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34D0F3-683C-44F7-B2DF-1FEFDBAFB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378" y="602500"/>
            <a:ext cx="6143530" cy="41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33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C8921-B15A-43B7-AF48-1B7E364F4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142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Француженки, </a:t>
            </a:r>
            <a:r>
              <a:rPr lang="ru-RU" sz="2800" dirty="0" err="1"/>
              <a:t>одягнені</a:t>
            </a:r>
            <a:r>
              <a:rPr lang="ru-RU" sz="2800" dirty="0"/>
              <a:t> як </a:t>
            </a:r>
            <a:r>
              <a:rPr lang="ru-RU" sz="2800" dirty="0" err="1"/>
              <a:t>Маріанна</a:t>
            </a:r>
            <a:r>
              <a:rPr lang="ru-RU" sz="2800" dirty="0"/>
              <a:t>, у </a:t>
            </a:r>
            <a:r>
              <a:rPr lang="ru-RU" sz="2800" dirty="0" err="1"/>
              <a:t>фрігійські</a:t>
            </a:r>
            <a:r>
              <a:rPr lang="ru-RU" sz="2800" dirty="0"/>
              <a:t> шапки</a:t>
            </a:r>
            <a:endParaRPr lang="uk-UA" sz="2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54F719C-A6EA-4CEA-A640-86A765EAD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5620" y="675048"/>
            <a:ext cx="7320758" cy="49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30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3C3B0-AE65-4895-9F45-868609D5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835" y="355375"/>
            <a:ext cx="10515600" cy="1325563"/>
          </a:xfrm>
        </p:spPr>
        <p:txBody>
          <a:bodyPr/>
          <a:lstStyle/>
          <a:p>
            <a:pPr algn="r"/>
            <a:r>
              <a:rPr lang="uk-UA" dirty="0"/>
              <a:t>Французька весна 2022 року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93B8CF-30B3-4490-B34A-5A2A48759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680938"/>
            <a:ext cx="5751443" cy="4811937"/>
          </a:xfrm>
        </p:spPr>
        <p:txBody>
          <a:bodyPr>
            <a:normAutofit/>
          </a:bodyPr>
          <a:lstStyle/>
          <a:p>
            <a:r>
              <a:rPr lang="ru-RU" dirty="0"/>
              <a:t>знову </a:t>
            </a:r>
            <a:r>
              <a:rPr lang="ru-RU" dirty="0" err="1"/>
              <a:t>екстраординарна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пандемії</a:t>
            </a:r>
            <a:r>
              <a:rPr lang="ru-RU" dirty="0"/>
              <a:t> 2021 року.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ru-RU" dirty="0"/>
              <a:t>Такою, </a:t>
            </a:r>
            <a:r>
              <a:rPr lang="ru-RU" dirty="0" err="1"/>
              <a:t>зазвичай</a:t>
            </a:r>
            <a:r>
              <a:rPr lang="ru-RU" dirty="0"/>
              <a:t>, вона приходила до нас </a:t>
            </a:r>
            <a:r>
              <a:rPr lang="ru-RU" dirty="0" err="1"/>
              <a:t>раніше</a:t>
            </a:r>
            <a:endParaRPr lang="ru-RU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4063FC-2E95-4CC5-932E-26FEDBBDA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40" y="1018156"/>
            <a:ext cx="4980864" cy="5614903"/>
          </a:xfrm>
          <a:prstGeom prst="rect">
            <a:avLst/>
          </a:prstGeom>
        </p:spPr>
      </p:pic>
      <p:sp>
        <p:nvSpPr>
          <p:cNvPr id="5" name="Дуга 4">
            <a:extLst>
              <a:ext uri="{FF2B5EF4-FFF2-40B4-BE49-F238E27FC236}">
                <a16:creationId xmlns:a16="http://schemas.microsoft.com/office/drawing/2014/main" id="{75A968F8-9C28-4B63-AE7C-44B4A609B684}"/>
              </a:ext>
            </a:extLst>
          </p:cNvPr>
          <p:cNvSpPr/>
          <p:nvPr/>
        </p:nvSpPr>
        <p:spPr>
          <a:xfrm>
            <a:off x="3167270" y="3415748"/>
            <a:ext cx="4320207" cy="2424096"/>
          </a:xfrm>
          <a:prstGeom prst="arc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603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BE3C98-199F-4CE0-B299-5C066D87D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4" y="1465366"/>
            <a:ext cx="5999921" cy="520047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Фрігійську</a:t>
            </a:r>
            <a:r>
              <a:rPr lang="ru-RU" dirty="0"/>
              <a:t> шапку і зараз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 на гербах шести </a:t>
            </a:r>
            <a:r>
              <a:rPr lang="ru-RU" dirty="0" err="1"/>
              <a:t>латиноамериканських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й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далекої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</a:t>
            </a:r>
            <a:r>
              <a:rPr lang="ru-RU" dirty="0" err="1"/>
              <a:t>Аргентини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0B2F10-C9BD-42FC-874D-ACB1BFF8C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22" y="1079152"/>
            <a:ext cx="5394534" cy="5394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35120F-26D9-46F1-A926-AC99D187B11C}"/>
              </a:ext>
            </a:extLst>
          </p:cNvPr>
          <p:cNvSpPr txBox="1"/>
          <p:nvPr/>
        </p:nvSpPr>
        <p:spPr>
          <a:xfrm>
            <a:off x="1562716" y="5950466"/>
            <a:ext cx="4741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Шапка на </a:t>
            </a:r>
            <a:r>
              <a:rPr lang="ru-RU" sz="2800" dirty="0" err="1"/>
              <a:t>печатці</a:t>
            </a:r>
            <a:r>
              <a:rPr lang="ru-RU" sz="2800" dirty="0"/>
              <a:t> Сенату США</a:t>
            </a:r>
            <a:endParaRPr lang="uk-UA" sz="2800" dirty="0"/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158454D6-9CF1-4C64-BA00-D091CD72F1B3}"/>
              </a:ext>
            </a:extLst>
          </p:cNvPr>
          <p:cNvSpPr/>
          <p:nvPr/>
        </p:nvSpPr>
        <p:spPr>
          <a:xfrm rot="16200000">
            <a:off x="4472611" y="3876258"/>
            <a:ext cx="3246782" cy="4161185"/>
          </a:xfrm>
          <a:prstGeom prst="arc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276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2C9B2-61B3-4BA5-B692-993AB8D4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ось </a:t>
            </a:r>
            <a:r>
              <a:rPr lang="ru-RU" dirty="0" err="1"/>
              <a:t>український</a:t>
            </a:r>
            <a:r>
              <a:rPr lang="ru-RU" dirty="0"/>
              <a:t> аналог </a:t>
            </a:r>
            <a:r>
              <a:rPr lang="ru-RU" dirty="0" err="1"/>
              <a:t>фрігійської</a:t>
            </a:r>
            <a:r>
              <a:rPr lang="ru-RU" dirty="0"/>
              <a:t> шапки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43F37F-F697-48F8-90E3-AB61325F2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121" y="1612900"/>
            <a:ext cx="5244549" cy="4879975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Козацькі</a:t>
            </a:r>
            <a:r>
              <a:rPr lang="ru-RU" dirty="0"/>
              <a:t> шапки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урізаний</a:t>
            </a:r>
            <a:r>
              <a:rPr lang="ru-RU" dirty="0"/>
              <a:t> вверх з </a:t>
            </a:r>
            <a:r>
              <a:rPr lang="ru-RU" dirty="0" err="1"/>
              <a:t>пришитим</a:t>
            </a:r>
            <a:r>
              <a:rPr lang="ru-RU" dirty="0"/>
              <a:t> </a:t>
            </a:r>
            <a:r>
              <a:rPr lang="ru-RU" dirty="0" err="1"/>
              <a:t>шликом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звисав</a:t>
            </a:r>
            <a:r>
              <a:rPr lang="ru-RU" dirty="0"/>
              <a:t> з </a:t>
            </a:r>
            <a:r>
              <a:rPr lang="ru-RU" dirty="0" err="1"/>
              <a:t>лівого</a:t>
            </a:r>
            <a:r>
              <a:rPr lang="ru-RU" dirty="0"/>
              <a:t> боку, де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прикріплювався</a:t>
            </a:r>
            <a:r>
              <a:rPr lang="ru-RU" dirty="0"/>
              <a:t> до наголовника </a:t>
            </a:r>
            <a:r>
              <a:rPr lang="ru-RU" dirty="0" err="1"/>
              <a:t>гапликом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Такі</a:t>
            </a:r>
            <a:r>
              <a:rPr lang="ru-RU" dirty="0"/>
              <a:t> ж </a:t>
            </a:r>
            <a:r>
              <a:rPr lang="ru-RU" dirty="0" err="1"/>
              <a:t>самі</a:t>
            </a:r>
            <a:r>
              <a:rPr lang="ru-RU" dirty="0"/>
              <a:t> шапки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шликом</a:t>
            </a:r>
            <a:r>
              <a:rPr lang="ru-RU" dirty="0"/>
              <a:t> носили і чумаки.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9F120F-8680-46F3-BA3A-0F81FBAF6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5" y="1507021"/>
            <a:ext cx="4757532" cy="511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84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15CA9C9-68E1-457F-A816-D415FC4CD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66" y="1460496"/>
            <a:ext cx="5204792" cy="4874044"/>
          </a:xfrm>
        </p:spPr>
        <p:txBody>
          <a:bodyPr/>
          <a:lstStyle/>
          <a:p>
            <a:pPr marL="0" indent="0">
              <a:buNone/>
            </a:pPr>
            <a:r>
              <a:rPr lang="uk-UA" i="1" dirty="0"/>
              <a:t>Шлик</a:t>
            </a:r>
            <a:r>
              <a:rPr lang="uk-UA" dirty="0"/>
              <a:t> оздоблювали нашитим срібним або золотим хрестом і завершувався він золотою або срібною китичкою. </a:t>
            </a:r>
          </a:p>
          <a:p>
            <a:pPr marL="0" indent="0">
              <a:buNone/>
            </a:pPr>
            <a:r>
              <a:rPr lang="uk-UA" i="1" dirty="0"/>
              <a:t>Шлик</a:t>
            </a:r>
            <a:r>
              <a:rPr lang="uk-UA" dirty="0"/>
              <a:t> був такого ж кольору, як і жупан, найчастіше червоного або синього. На Київщині таку шапку зі шликом називали </a:t>
            </a:r>
            <a:r>
              <a:rPr lang="uk-UA" i="1" dirty="0" err="1"/>
              <a:t>йоломом</a:t>
            </a:r>
            <a:r>
              <a:rPr lang="uk-UA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905266-9369-4835-AD92-BAF26ED06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344" y="1460496"/>
            <a:ext cx="5444200" cy="40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78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98C2C8B-9288-4996-A5DA-1E1179860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791" y="993914"/>
            <a:ext cx="7166114" cy="5864086"/>
          </a:xfrm>
        </p:spPr>
        <p:txBody>
          <a:bodyPr/>
          <a:lstStyle/>
          <a:p>
            <a:pPr marL="0" indent="0">
              <a:buNone/>
            </a:pPr>
            <a:r>
              <a:rPr lang="uk-UA" dirty="0" err="1"/>
              <a:t>Ку́чма</a:t>
            </a:r>
            <a:r>
              <a:rPr lang="uk-UA" dirty="0"/>
              <a:t> — висока конусоподібна шапка або ковпак з баранячого хутра. Різновид східноєвропейського сільського головного убору. </a:t>
            </a:r>
          </a:p>
          <a:p>
            <a:pPr marL="0" indent="0">
              <a:buNone/>
            </a:pPr>
            <a:r>
              <a:rPr lang="uk-UA" dirty="0"/>
              <a:t>У </a:t>
            </a:r>
            <a:r>
              <a:rPr lang="fr-FR" dirty="0"/>
              <a:t>XVII—XIX </a:t>
            </a:r>
            <a:r>
              <a:rPr lang="uk-UA" dirty="0"/>
              <a:t>століттях була складовою народного костюму волохів (румунів, молдаван), мадярів, угорських половців, русинів (українців).</a:t>
            </a:r>
          </a:p>
          <a:p>
            <a:pPr marL="0" indent="0">
              <a:buNone/>
            </a:pPr>
            <a:r>
              <a:rPr lang="uk-UA" dirty="0"/>
              <a:t>Кучми були подібні на шапки кавказьких горців та на відомий з давнини «фрігійський ковпак». Шапки з прямо зрізаним верхом також називали </a:t>
            </a:r>
            <a:r>
              <a:rPr lang="uk-UA" dirty="0" err="1"/>
              <a:t>кучмами</a:t>
            </a:r>
            <a:r>
              <a:rPr lang="uk-UA" dirty="0"/>
              <a:t>.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9E385F-91A8-4DA4-A80E-1521B02B9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49" y="288827"/>
            <a:ext cx="4130289" cy="65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3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DC09F-6C00-46D9-A2CF-8F3026DA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960"/>
            <a:ext cx="10515600" cy="179497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Ще один символ української нації – дівочий вінок та жіночий очіпок, що також асоціюються із фрігійською шапкою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50F1EE-6E5D-4604-9CAA-02325C30F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37494"/>
            <a:ext cx="10515600" cy="58454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Мітинг</a:t>
            </a:r>
            <a:r>
              <a:rPr lang="ru-RU" dirty="0"/>
              <a:t> на </a:t>
            </a:r>
            <a:r>
              <a:rPr lang="ru-RU" dirty="0" err="1"/>
              <a:t>підтримку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  у </a:t>
            </a:r>
            <a:r>
              <a:rPr lang="ru-RU" dirty="0" err="1"/>
              <a:t>Франції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9E48B3-0CD9-483B-B0FD-1463E3F5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9" y="1777789"/>
            <a:ext cx="10134600" cy="435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89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803048-A3A6-4994-B853-95058C33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08" y="92764"/>
            <a:ext cx="5586014" cy="65730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2444DC-A7BD-4DD2-943A-EC1BD8530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61" y="92764"/>
            <a:ext cx="5196094" cy="66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71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EEABD9-2E40-48E8-9060-516C41D19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17" y="95999"/>
            <a:ext cx="11847966" cy="666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98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AF79422-CBE6-4659-9B16-1FF3505EA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04" y="908773"/>
            <a:ext cx="5271053" cy="545226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 </a:t>
            </a:r>
            <a:r>
              <a:rPr lang="ru-RU" dirty="0" err="1"/>
              <a:t>центральний</a:t>
            </a:r>
            <a:r>
              <a:rPr lang="ru-RU" dirty="0"/>
              <a:t> образ одного з </a:t>
            </a:r>
            <a:r>
              <a:rPr lang="ru-RU" dirty="0" err="1"/>
              <a:t>найвідоміших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 </a:t>
            </a:r>
            <a:r>
              <a:rPr lang="ru-RU" dirty="0" err="1"/>
              <a:t>французького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- </a:t>
            </a:r>
            <a:r>
              <a:rPr lang="ru-RU" dirty="0" err="1"/>
              <a:t>картини</a:t>
            </a:r>
            <a:r>
              <a:rPr lang="ru-RU" dirty="0"/>
              <a:t> Ежена Делакруа “Свобода,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веде</a:t>
            </a:r>
            <a:r>
              <a:rPr lang="ru-RU" dirty="0"/>
              <a:t>  народ” -  Свобода, </a:t>
            </a:r>
            <a:r>
              <a:rPr lang="ru-RU" dirty="0" err="1"/>
              <a:t>втілення</a:t>
            </a:r>
            <a:r>
              <a:rPr lang="ru-RU" dirty="0"/>
              <a:t> </a:t>
            </a:r>
            <a:r>
              <a:rPr lang="ru-RU" dirty="0" err="1"/>
              <a:t>Маріанни</a:t>
            </a:r>
            <a:r>
              <a:rPr lang="ru-RU" dirty="0"/>
              <a:t> —яка носить </a:t>
            </a:r>
            <a:r>
              <a:rPr lang="ru-RU" dirty="0" err="1"/>
              <a:t>фригійський</a:t>
            </a:r>
            <a:r>
              <a:rPr lang="ru-RU" dirty="0"/>
              <a:t> </a:t>
            </a:r>
            <a:r>
              <a:rPr lang="ru-RU" dirty="0" err="1"/>
              <a:t>ковпак</a:t>
            </a:r>
            <a:r>
              <a:rPr lang="ru-RU" dirty="0"/>
              <a:t> — </a:t>
            </a:r>
            <a:r>
              <a:rPr lang="ru-RU" dirty="0" err="1"/>
              <a:t>який</a:t>
            </a:r>
            <a:r>
              <a:rPr lang="ru-RU" dirty="0"/>
              <a:t> став символом </a:t>
            </a:r>
            <a:r>
              <a:rPr lang="ru-RU" dirty="0" err="1"/>
              <a:t>свободи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Французької</a:t>
            </a:r>
            <a:r>
              <a:rPr lang="ru-RU" dirty="0"/>
              <a:t> </a:t>
            </a:r>
            <a:r>
              <a:rPr lang="ru-RU" dirty="0" err="1"/>
              <a:t>революції</a:t>
            </a:r>
            <a:r>
              <a:rPr lang="ru-RU" dirty="0"/>
              <a:t> 1789 року та </a:t>
            </a:r>
            <a:r>
              <a:rPr lang="ru-RU" dirty="0" err="1"/>
              <a:t>асоціативні</a:t>
            </a:r>
            <a:r>
              <a:rPr lang="ru-RU" dirty="0"/>
              <a:t> </a:t>
            </a:r>
            <a:r>
              <a:rPr lang="ru-RU" dirty="0" err="1"/>
              <a:t>зв’язки</a:t>
            </a:r>
            <a:r>
              <a:rPr lang="ru-RU" dirty="0"/>
              <a:t> </a:t>
            </a:r>
            <a:r>
              <a:rPr lang="ru-RU" dirty="0" err="1"/>
              <a:t>надихнули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художника на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твору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241E79-AEB0-4FB0-8888-5CB3E6633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649" y="562006"/>
            <a:ext cx="6084247" cy="4805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0CA097-5A66-40DC-8E11-349B47E24B0A}"/>
              </a:ext>
            </a:extLst>
          </p:cNvPr>
          <p:cNvSpPr txBox="1"/>
          <p:nvPr/>
        </p:nvSpPr>
        <p:spPr>
          <a:xfrm>
            <a:off x="5852649" y="5539434"/>
            <a:ext cx="6220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Ежен Делакруа “Свобода,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веде</a:t>
            </a:r>
            <a:r>
              <a:rPr lang="ru-RU" sz="2800" dirty="0"/>
              <a:t>  народ”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532758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6DD4-4EF6-4AEE-8192-E4AFBD9FA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04" y="99391"/>
            <a:ext cx="6357731" cy="15912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Мурал</a:t>
            </a:r>
            <a:r>
              <a:rPr lang="ru-RU" b="1" dirty="0"/>
              <a:t> у </a:t>
            </a:r>
            <a:r>
              <a:rPr lang="ru-RU" b="1" dirty="0" err="1"/>
              <a:t>Парижі</a:t>
            </a:r>
            <a:r>
              <a:rPr lang="ru-RU" b="1" dirty="0"/>
              <a:t> </a:t>
            </a:r>
            <a:r>
              <a:rPr lang="ru-RU" b="1" dirty="0" err="1"/>
              <a:t>намалював</a:t>
            </a:r>
            <a:r>
              <a:rPr lang="ru-RU" b="1" dirty="0"/>
              <a:t> </a:t>
            </a:r>
            <a:r>
              <a:rPr lang="ru-RU" b="1" dirty="0" err="1"/>
              <a:t>український</a:t>
            </a:r>
            <a:r>
              <a:rPr lang="ru-RU" b="1" dirty="0"/>
              <a:t> художник</a:t>
            </a:r>
            <a:endParaRPr lang="uk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DFA519-6E50-4648-9895-F64E155C6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04" y="1690687"/>
            <a:ext cx="6477000" cy="5067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/>
              <a:t>У центрі Парижа з'явився яскравий </a:t>
            </a:r>
            <a:r>
              <a:rPr lang="uk-UA" sz="2400" dirty="0" err="1"/>
              <a:t>мурал</a:t>
            </a:r>
            <a:r>
              <a:rPr lang="uk-UA" sz="2400" dirty="0"/>
              <a:t> на підтримку України, яка мужньо протистоїть агресії </a:t>
            </a:r>
            <a:r>
              <a:rPr lang="uk-UA" sz="2400" dirty="0" err="1"/>
              <a:t>рф</a:t>
            </a:r>
            <a:r>
              <a:rPr lang="uk-UA" sz="2400" dirty="0"/>
              <a:t> і захищає свої території.  Зображення показує героїчний опір українського народу.</a:t>
            </a:r>
          </a:p>
          <a:p>
            <a:pPr marL="0" indent="0">
              <a:buNone/>
            </a:pPr>
            <a:r>
              <a:rPr lang="uk-UA" sz="2400" dirty="0" err="1"/>
              <a:t>Мурал</a:t>
            </a:r>
            <a:r>
              <a:rPr lang="uk-UA" sz="2400" dirty="0"/>
              <a:t> намалював український художник Микита Кравцов, написавши: </a:t>
            </a:r>
            <a:r>
              <a:rPr lang="uk-UA" sz="2400" b="1" i="1" dirty="0"/>
              <a:t>"</a:t>
            </a:r>
            <a:r>
              <a:rPr lang="fr-FR" sz="2400" b="1" i="1" dirty="0"/>
              <a:t>Vive la résistance ukrainienne!"</a:t>
            </a:r>
            <a:r>
              <a:rPr lang="fr-FR" sz="2400" dirty="0"/>
              <a:t>, </a:t>
            </a:r>
            <a:r>
              <a:rPr lang="uk-UA" sz="2400" dirty="0"/>
              <a:t>що означає –</a:t>
            </a:r>
          </a:p>
          <a:p>
            <a:pPr marL="0" indent="0">
              <a:buNone/>
            </a:pPr>
            <a:r>
              <a:rPr lang="uk-UA" sz="2400" dirty="0"/>
              <a:t> </a:t>
            </a:r>
            <a:r>
              <a:rPr lang="uk-UA" sz="2400" b="1" i="1" dirty="0"/>
              <a:t>"Хай живе український опір!".</a:t>
            </a:r>
          </a:p>
          <a:p>
            <a:pPr marL="0" indent="0">
              <a:buNone/>
            </a:pPr>
            <a:r>
              <a:rPr lang="uk-UA" sz="2400" dirty="0"/>
              <a:t>Яскравий </a:t>
            </a:r>
            <a:r>
              <a:rPr lang="uk-UA" sz="2400" dirty="0" err="1"/>
              <a:t>мурал</a:t>
            </a:r>
            <a:r>
              <a:rPr lang="uk-UA" sz="2400" dirty="0"/>
              <a:t> з українським прапором тепер прикрашає одну зі стін біля Центру Жоржа </a:t>
            </a:r>
            <a:r>
              <a:rPr lang="uk-UA" sz="2400" dirty="0" err="1"/>
              <a:t>Помпіду</a:t>
            </a:r>
            <a:r>
              <a:rPr lang="uk-UA" sz="2400" dirty="0"/>
              <a:t> і щодня нагадуватиме французам та гостям міста про український супротив.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0835D3-6B14-4813-A3C8-9342A068E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660" y="92716"/>
            <a:ext cx="5015783" cy="668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24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B2F36-DCC7-4EC3-8342-73DC50FE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131" y="365125"/>
            <a:ext cx="6357730" cy="1914249"/>
          </a:xfrm>
        </p:spPr>
        <p:txBody>
          <a:bodyPr/>
          <a:lstStyle/>
          <a:p>
            <a:pPr algn="ctr"/>
            <a:r>
              <a:rPr lang="ru-RU" b="1" dirty="0"/>
              <a:t>США у </a:t>
            </a:r>
            <a:r>
              <a:rPr lang="ru-RU" b="1" dirty="0" err="1"/>
              <a:t>свій</a:t>
            </a:r>
            <a:r>
              <a:rPr lang="ru-RU" b="1" dirty="0"/>
              <a:t> час  </a:t>
            </a:r>
            <a:r>
              <a:rPr lang="ru-RU" b="1" dirty="0" err="1"/>
              <a:t>теж</a:t>
            </a:r>
            <a:r>
              <a:rPr lang="ru-RU" b="1" dirty="0"/>
              <a:t> </a:t>
            </a:r>
            <a:r>
              <a:rPr lang="ru-RU" b="1" dirty="0" err="1"/>
              <a:t>надихнулися</a:t>
            </a:r>
            <a:r>
              <a:rPr lang="ru-RU" b="1" dirty="0"/>
              <a:t> </a:t>
            </a:r>
            <a:r>
              <a:rPr lang="ru-RU" b="1" dirty="0" err="1"/>
              <a:t>визнаним</a:t>
            </a:r>
            <a:r>
              <a:rPr lang="ru-RU" b="1" dirty="0"/>
              <a:t> символом </a:t>
            </a:r>
            <a:r>
              <a:rPr lang="ru-RU" b="1" dirty="0" err="1"/>
              <a:t>свободи</a:t>
            </a:r>
            <a:endParaRPr lang="uk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14C1AF-E37D-4279-ADDA-989FA75AA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974" y="2471531"/>
            <a:ext cx="5787887" cy="421419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З плакату </a:t>
            </a:r>
            <a:r>
              <a:rPr lang="ru-RU" dirty="0" err="1"/>
              <a:t>американців</a:t>
            </a:r>
            <a:r>
              <a:rPr lang="ru-RU" dirty="0"/>
              <a:t> </a:t>
            </a:r>
            <a:r>
              <a:rPr lang="ru-RU" dirty="0" err="1"/>
              <a:t>закликають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 </a:t>
            </a:r>
            <a:r>
              <a:rPr lang="ru-RU" dirty="0" err="1"/>
              <a:t>вирощувати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овочі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держава могла </a:t>
            </a:r>
            <a:r>
              <a:rPr lang="ru-RU" dirty="0" err="1"/>
              <a:t>зосередитись</a:t>
            </a:r>
            <a:r>
              <a:rPr lang="ru-RU" dirty="0"/>
              <a:t> на </a:t>
            </a:r>
            <a:r>
              <a:rPr lang="ru-RU" dirty="0" err="1"/>
              <a:t>постачанні</a:t>
            </a:r>
            <a:r>
              <a:rPr lang="ru-RU" dirty="0"/>
              <a:t> </a:t>
            </a:r>
            <a:r>
              <a:rPr lang="ru-RU" dirty="0" err="1"/>
              <a:t>продовольства</a:t>
            </a:r>
            <a:r>
              <a:rPr lang="ru-RU" dirty="0"/>
              <a:t> до </a:t>
            </a:r>
            <a:r>
              <a:rPr lang="ru-RU" dirty="0" err="1"/>
              <a:t>армії</a:t>
            </a:r>
            <a:r>
              <a:rPr lang="ru-RU" dirty="0"/>
              <a:t>.</a:t>
            </a:r>
          </a:p>
          <a:p>
            <a:pPr marL="0" indent="0" algn="ctr">
              <a:buNone/>
            </a:pPr>
            <a:r>
              <a:rPr lang="ru-RU" dirty="0"/>
              <a:t>На </a:t>
            </a:r>
            <a:r>
              <a:rPr lang="ru-RU" dirty="0" err="1"/>
              <a:t>плакаті</a:t>
            </a:r>
            <a:r>
              <a:rPr lang="ru-RU" dirty="0"/>
              <a:t> </a:t>
            </a:r>
            <a:r>
              <a:rPr lang="ru-RU" dirty="0" err="1"/>
              <a:t>Колумбія</a:t>
            </a:r>
            <a:r>
              <a:rPr lang="ru-RU" dirty="0"/>
              <a:t>, </a:t>
            </a:r>
            <a:r>
              <a:rPr lang="ru-RU" dirty="0" err="1"/>
              <a:t>одягнена</a:t>
            </a:r>
            <a:r>
              <a:rPr lang="ru-RU" dirty="0"/>
              <a:t> в </a:t>
            </a:r>
            <a:r>
              <a:rPr lang="ru-RU" dirty="0" err="1"/>
              <a:t>американський</a:t>
            </a:r>
            <a:r>
              <a:rPr lang="ru-RU" dirty="0"/>
              <a:t> прапор та </a:t>
            </a:r>
            <a:r>
              <a:rPr lang="ru-RU" dirty="0" err="1"/>
              <a:t>фрігійський</a:t>
            </a:r>
            <a:r>
              <a:rPr lang="ru-RU" dirty="0"/>
              <a:t> </a:t>
            </a:r>
            <a:r>
              <a:rPr lang="ru-RU" dirty="0" err="1"/>
              <a:t>ковпак</a:t>
            </a:r>
            <a:r>
              <a:rPr lang="ru-RU" dirty="0"/>
              <a:t>, </a:t>
            </a:r>
            <a:r>
              <a:rPr lang="ru-RU" dirty="0" err="1"/>
              <a:t>засіває</a:t>
            </a:r>
            <a:r>
              <a:rPr lang="ru-RU" dirty="0"/>
              <a:t> землю. 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B13761-E8EB-4BD4-B9B7-CD0C3040A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3" y="85942"/>
            <a:ext cx="5178287" cy="5970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47159-C676-41F4-B99B-A6A79C288772}"/>
              </a:ext>
            </a:extLst>
          </p:cNvPr>
          <p:cNvSpPr txBox="1"/>
          <p:nvPr/>
        </p:nvSpPr>
        <p:spPr>
          <a:xfrm>
            <a:off x="188843" y="6217430"/>
            <a:ext cx="6285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Плакат Джеймса Монтгомери </a:t>
            </a:r>
            <a:r>
              <a:rPr lang="ru-RU" sz="2400" dirty="0" err="1"/>
              <a:t>Флэгга</a:t>
            </a:r>
            <a:r>
              <a:rPr lang="ru-RU" sz="2400" dirty="0"/>
              <a:t>. 1918 год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252044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C9ECB-BC42-448F-87C8-F424B0A36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Ми зразу її розпізнавали 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6AD639-A692-401B-A068-1BD06303B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7" y="1451812"/>
            <a:ext cx="5267401" cy="52795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697FD8-EABB-4456-AE93-58B1A5134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072" y="1317689"/>
            <a:ext cx="4779678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75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C4F94-100F-4A54-B4E0-BD2A0E4B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19351"/>
            <a:ext cx="6894444" cy="2289658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ТОДІ З’ЯВИЛИСЯ САДИ ПЕРЕМОГИ</a:t>
            </a:r>
            <a:br>
              <a:rPr lang="ru-RU" b="1" dirty="0"/>
            </a:br>
            <a:r>
              <a:rPr lang="ru-RU" b="1" dirty="0"/>
              <a:t>(VICTORY GARDENS)</a:t>
            </a:r>
            <a:endParaRPr lang="uk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B7C3A3-8F50-4658-BFF8-BE7DE4657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897671"/>
            <a:ext cx="6894444" cy="3467721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Це овочеві, фруктові та трав’яні сади, висаджені в приватних резиденціях і громадських парках у Сполучених Штатах, Великобританії, Канаді, Австралії та Німеччині під час Першої та Другої світових воєн.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4C48EA-75B0-40D5-A60F-AB3A7B55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461" y="92763"/>
            <a:ext cx="4684643" cy="66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92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030C8-3322-4756-AB7D-AAE4274C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57" y="4638261"/>
            <a:ext cx="11234530" cy="18444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/>
              <a:t>Україна підтримала цю ідею</a:t>
            </a:r>
            <a:br>
              <a:rPr lang="uk-UA" sz="3200" dirty="0"/>
            </a:br>
            <a:r>
              <a:rPr lang="uk-UA" sz="3200" dirty="0"/>
              <a:t>тому що</a:t>
            </a:r>
            <a:br>
              <a:rPr lang="uk-UA" sz="3200" dirty="0"/>
            </a:br>
            <a:r>
              <a:rPr lang="uk-UA" sz="3200" b="1" dirty="0"/>
              <a:t>у 2022 році Україна ризикує залишитися без власних овочів</a:t>
            </a:r>
            <a:br>
              <a:rPr lang="uk-UA" sz="3200" b="1" dirty="0"/>
            </a:br>
            <a:r>
              <a:rPr lang="uk-UA" sz="3200" b="1" dirty="0"/>
              <a:t>через розв’язану Росією війну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9720E1-CEBB-4D33-825A-AA7841836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165" y="834887"/>
            <a:ext cx="6463748" cy="57912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Крім непрямої допомоги військовим зусиллями, такі сади також розглядались як «покращення морального духу» громадян, оскільки садівники мали змогу пишатися своєю працею та отримувати винагороду у вигляді врожаю. Сади перемоги були частиною щоденного життя тилу («домашнього фронту») цих країн.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2A60DF-7D4B-4274-9686-D48F07CF3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9" b="15556"/>
          <a:stretch/>
        </p:blipFill>
        <p:spPr>
          <a:xfrm>
            <a:off x="573157" y="139514"/>
            <a:ext cx="4334903" cy="44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42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BA6A3-D576-4A52-8D4A-96B5DE3E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30078" cy="1325563"/>
          </a:xfrm>
        </p:spPr>
        <p:txBody>
          <a:bodyPr/>
          <a:lstStyle/>
          <a:p>
            <a:pPr algn="ctr"/>
            <a:r>
              <a:rPr lang="uk-UA" b="1" dirty="0"/>
              <a:t>«Сади Перемоги»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A16BE-D5B0-4D3A-B329-3AC2C234F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3" y="1338470"/>
            <a:ext cx="5960165" cy="5380381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всеукраїнська кампанія, спрямована на ефективне використання доступних земельних ділянок і спрямування всіх ресурсів для вирощування харчових продуктів задля недопущення продовольчої кризи в Україні.</a:t>
            </a:r>
          </a:p>
          <a:p>
            <a:pPr marL="0" indent="0">
              <a:buNone/>
            </a:pPr>
            <a:r>
              <a:rPr lang="uk-UA" dirty="0"/>
              <a:t>Посади Сади Перемоги у своєму домогосподарстві, на балконі чи прибудинковій ділянці. використай всі доступні земельні ресурси для вирощування продовольства: пустирі, парки, галявини, задні двори.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8D4322-63D9-4704-BEFA-F6275224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210" y="971584"/>
            <a:ext cx="5190677" cy="519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74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846E0-81B5-4A2A-B53C-61607775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І знову </a:t>
            </a:r>
            <a:r>
              <a:rPr lang="ru-RU" b="1" dirty="0" err="1"/>
              <a:t>знайома</a:t>
            </a:r>
            <a:r>
              <a:rPr lang="ru-RU" b="1" dirty="0"/>
              <a:t> нам </a:t>
            </a:r>
            <a:r>
              <a:rPr lang="ru-RU" b="1" dirty="0" err="1"/>
              <a:t>символіка</a:t>
            </a:r>
            <a:r>
              <a:rPr lang="ru-RU" b="1" dirty="0"/>
              <a:t> та </a:t>
            </a:r>
            <a:r>
              <a:rPr lang="ru-RU" b="1" dirty="0" err="1"/>
              <a:t>ідея</a:t>
            </a:r>
            <a:r>
              <a:rPr lang="ru-RU" b="1" dirty="0"/>
              <a:t>:</a:t>
            </a:r>
            <a:br>
              <a:rPr lang="ru-RU" b="1" dirty="0"/>
            </a:br>
            <a:r>
              <a:rPr lang="ru-RU" b="1" dirty="0" err="1"/>
              <a:t>жінка</a:t>
            </a:r>
            <a:r>
              <a:rPr lang="ru-RU" b="1" dirty="0"/>
              <a:t>, </a:t>
            </a:r>
            <a:r>
              <a:rPr lang="ru-RU" b="1" dirty="0" err="1"/>
              <a:t>фрігійська</a:t>
            </a:r>
            <a:r>
              <a:rPr lang="ru-RU" b="1" dirty="0"/>
              <a:t> шапка, земля, яку </a:t>
            </a:r>
            <a:r>
              <a:rPr lang="ru-RU" b="1" dirty="0" err="1"/>
              <a:t>необхідно</a:t>
            </a:r>
            <a:r>
              <a:rPr lang="ru-RU" b="1" dirty="0"/>
              <a:t>  </a:t>
            </a:r>
            <a:r>
              <a:rPr lang="ru-RU" b="1" dirty="0" err="1"/>
              <a:t>засіяти</a:t>
            </a:r>
            <a:endParaRPr lang="uk-UA" b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4005C8-345D-43E0-8F6A-3F449BF83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10" y="2024407"/>
            <a:ext cx="6026426" cy="458842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У США випустили срібні інвестиційні монети (номіналом 1 долар) з українською символікою, ці монети 2022 року випуску – серед монет, що увічнюють мужній опір українських захисників російським окупантам та прагнення українців захистити свою незалежність та суверенітет.</a:t>
            </a:r>
          </a:p>
          <a:p>
            <a:pPr marL="0" indent="0">
              <a:buNone/>
            </a:pPr>
            <a:r>
              <a:rPr lang="uk-UA" dirty="0"/>
              <a:t>Героїчна боротьба України отримала ще одне нумізматичне втілення.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E28229-322B-4B09-8FDB-845CA08B9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6" r="18841"/>
          <a:stretch/>
        </p:blipFill>
        <p:spPr>
          <a:xfrm>
            <a:off x="6520070" y="2024407"/>
            <a:ext cx="4833730" cy="441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03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4F2CB-3F25-49A1-8661-A6738B64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7523"/>
            <a:ext cx="5486400" cy="4162954"/>
          </a:xfrm>
        </p:spPr>
        <p:txBody>
          <a:bodyPr/>
          <a:lstStyle/>
          <a:p>
            <a:pPr algn="ctr"/>
            <a:r>
              <a:rPr lang="ru-RU" b="1" dirty="0" err="1"/>
              <a:t>Американські</a:t>
            </a:r>
            <a:r>
              <a:rPr lang="ru-RU" b="1" dirty="0"/>
              <a:t> </a:t>
            </a:r>
            <a:r>
              <a:rPr lang="ru-RU" b="1" dirty="0" err="1"/>
              <a:t>срібні</a:t>
            </a:r>
            <a:r>
              <a:rPr lang="ru-RU" b="1" dirty="0"/>
              <a:t> </a:t>
            </a:r>
            <a:r>
              <a:rPr lang="ru-RU" b="1" dirty="0" err="1"/>
              <a:t>інвестиційні</a:t>
            </a:r>
            <a:r>
              <a:rPr lang="ru-RU" b="1" dirty="0"/>
              <a:t> </a:t>
            </a:r>
            <a:r>
              <a:rPr lang="ru-RU" b="1" dirty="0" err="1"/>
              <a:t>монети</a:t>
            </a:r>
            <a:r>
              <a:rPr lang="ru-RU" b="1" dirty="0"/>
              <a:t> </a:t>
            </a:r>
            <a:r>
              <a:rPr lang="ru-RU" b="1" dirty="0" err="1"/>
              <a:t>номіналами</a:t>
            </a:r>
            <a:r>
              <a:rPr lang="ru-RU" b="1" dirty="0"/>
              <a:t> 1 </a:t>
            </a:r>
            <a:r>
              <a:rPr lang="ru-RU" b="1" dirty="0" err="1"/>
              <a:t>долар</a:t>
            </a:r>
            <a:r>
              <a:rPr lang="ru-RU" b="1" dirty="0"/>
              <a:t> США</a:t>
            </a:r>
            <a:endParaRPr lang="uk-UA" b="1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1BD9192-975E-458F-9DA7-CEB3016E4079}"/>
              </a:ext>
            </a:extLst>
          </p:cNvPr>
          <p:cNvGrpSpPr/>
          <p:nvPr/>
        </p:nvGrpSpPr>
        <p:grpSpPr>
          <a:xfrm>
            <a:off x="5486400" y="53008"/>
            <a:ext cx="6705600" cy="6652591"/>
            <a:chOff x="3126989" y="184845"/>
            <a:chExt cx="5938020" cy="695004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D8F8FDB-5231-4B37-9CCD-00B7DF79A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6990" y="184845"/>
              <a:ext cx="5938019" cy="3011685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F5F8BD6-C2FF-461E-A236-18635DC67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6989" y="3196530"/>
              <a:ext cx="5938019" cy="3938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3699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ED705-EB23-42E2-BA18-D0D6CF17F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27" y="1014136"/>
            <a:ext cx="10515600" cy="5201133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algn="ctr"/>
            <a:r>
              <a:rPr lang="ru-RU" sz="5400" dirty="0"/>
              <a:t>І </a:t>
            </a:r>
            <a:r>
              <a:rPr lang="ru-RU" sz="5400" dirty="0" err="1"/>
              <a:t>залишилася</a:t>
            </a:r>
            <a:r>
              <a:rPr lang="ru-RU" sz="5400" dirty="0"/>
              <a:t> </a:t>
            </a:r>
            <a:r>
              <a:rPr lang="ru-RU" sz="5400" dirty="0" err="1"/>
              <a:t>ідея</a:t>
            </a:r>
            <a:r>
              <a:rPr lang="ru-RU" sz="5400" dirty="0"/>
              <a:t> </a:t>
            </a:r>
            <a:r>
              <a:rPr lang="ru-RU" sz="5400" dirty="0" err="1"/>
              <a:t>лиш</a:t>
            </a:r>
            <a:r>
              <a:rPr lang="ru-RU" sz="5400" dirty="0"/>
              <a:t> одна:</a:t>
            </a:r>
            <a:br>
              <a:rPr lang="ru-RU" sz="5400" dirty="0"/>
            </a:br>
            <a:r>
              <a:rPr lang="ru-RU" sz="5400" dirty="0"/>
              <a:t>Хай </a:t>
            </a:r>
            <a:r>
              <a:rPr lang="ru-RU" sz="5400" dirty="0" err="1"/>
              <a:t>квітне</a:t>
            </a:r>
            <a:r>
              <a:rPr lang="ru-RU" sz="5400" dirty="0"/>
              <a:t>, </a:t>
            </a:r>
            <a:r>
              <a:rPr lang="ru-RU" sz="5400" dirty="0" err="1"/>
              <a:t>розвивається</a:t>
            </a:r>
            <a:r>
              <a:rPr lang="ru-RU" sz="5400" dirty="0"/>
              <a:t> </a:t>
            </a:r>
            <a:r>
              <a:rPr lang="ru-RU" sz="5400" dirty="0" err="1"/>
              <a:t>життя</a:t>
            </a:r>
            <a:br>
              <a:rPr lang="ru-RU" sz="5400" dirty="0"/>
            </a:br>
            <a:r>
              <a:rPr lang="ru-RU" sz="5400" dirty="0" err="1"/>
              <a:t>Під</a:t>
            </a:r>
            <a:r>
              <a:rPr lang="ru-RU" sz="5400" dirty="0"/>
              <a:t> </a:t>
            </a:r>
            <a:r>
              <a:rPr lang="ru-RU" sz="5400" dirty="0" err="1"/>
              <a:t>мирним</a:t>
            </a:r>
            <a:r>
              <a:rPr lang="ru-RU" sz="5400" dirty="0"/>
              <a:t> небом хай народиться дитя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1165239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D1123-8484-455D-83CD-C32628EEE38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pPr algn="ctr"/>
            <a:r>
              <a:rPr lang="ru-RU" dirty="0"/>
              <a:t>Хай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квітне</a:t>
            </a:r>
            <a:r>
              <a:rPr lang="ru-RU" dirty="0"/>
              <a:t> </a:t>
            </a:r>
            <a:r>
              <a:rPr lang="ru-RU" dirty="0" err="1"/>
              <a:t>Французькая</a:t>
            </a:r>
            <a:r>
              <a:rPr lang="ru-RU" dirty="0"/>
              <a:t> весна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365AD8-036B-4E0D-9A7A-BC42A162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611" y="1864155"/>
            <a:ext cx="8744778" cy="4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50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2CBC6-E80A-4E72-9028-EFB16C539FD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pPr algn="ctr"/>
            <a:r>
              <a:rPr lang="ru-RU" dirty="0"/>
              <a:t>Хай </a:t>
            </a:r>
            <a:r>
              <a:rPr lang="ru-RU" dirty="0" err="1"/>
              <a:t>вільна</a:t>
            </a:r>
            <a:r>
              <a:rPr lang="ru-RU" dirty="0"/>
              <a:t>  і  </a:t>
            </a:r>
            <a:r>
              <a:rPr lang="ru-RU" dirty="0" err="1"/>
              <a:t>щаслива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зустріне</a:t>
            </a:r>
            <a:r>
              <a:rPr lang="ru-RU" dirty="0"/>
              <a:t> </a:t>
            </a:r>
            <a:r>
              <a:rPr lang="ru-RU" dirty="0" err="1"/>
              <a:t>Українськая</a:t>
            </a:r>
            <a:r>
              <a:rPr lang="ru-RU" dirty="0"/>
              <a:t> сестра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005D99-454B-4CF8-9DA2-0B5C53755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87" y="1789058"/>
            <a:ext cx="8998226" cy="500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08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A5654-68B6-4525-8B7F-484479B9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03153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algn="ctr"/>
            <a:r>
              <a:rPr lang="ru-RU" sz="5400" dirty="0"/>
              <a:t>І </a:t>
            </a:r>
            <a:r>
              <a:rPr lang="ru-RU" sz="5400" dirty="0" err="1"/>
              <a:t>мрія</a:t>
            </a:r>
            <a:r>
              <a:rPr lang="ru-RU" sz="5400" dirty="0"/>
              <a:t> у людей на </a:t>
            </a:r>
            <a:r>
              <a:rPr lang="ru-RU" sz="5400" dirty="0" err="1"/>
              <a:t>всіх</a:t>
            </a:r>
            <a:r>
              <a:rPr lang="ru-RU" sz="5400" dirty="0"/>
              <a:t> одна</a:t>
            </a:r>
            <a:br>
              <a:rPr lang="ru-RU" sz="5400" dirty="0"/>
            </a:br>
            <a:br>
              <a:rPr lang="ru-RU" sz="5400" dirty="0"/>
            </a:br>
            <a:r>
              <a:rPr lang="ru-RU" sz="5400" dirty="0"/>
              <a:t>На </a:t>
            </a:r>
            <a:r>
              <a:rPr lang="ru-RU" sz="5400" dirty="0" err="1"/>
              <a:t>віки</a:t>
            </a:r>
            <a:r>
              <a:rPr lang="ru-RU" sz="5400" dirty="0"/>
              <a:t> </a:t>
            </a:r>
            <a:r>
              <a:rPr lang="ru-RU" sz="5400" dirty="0" err="1"/>
              <a:t>вічні</a:t>
            </a:r>
            <a:br>
              <a:rPr lang="ru-RU" sz="5400" dirty="0"/>
            </a:br>
            <a:r>
              <a:rPr lang="ru-RU" sz="5400" dirty="0" err="1"/>
              <a:t>Має</a:t>
            </a:r>
            <a:r>
              <a:rPr lang="ru-RU" sz="5400" dirty="0"/>
              <a:t> </a:t>
            </a:r>
            <a:r>
              <a:rPr lang="ru-RU" sz="5400" dirty="0" err="1"/>
              <a:t>згинути</a:t>
            </a:r>
            <a:br>
              <a:rPr lang="ru-RU" sz="5400" dirty="0"/>
            </a:br>
            <a:r>
              <a:rPr lang="ru-RU" sz="5400" dirty="0"/>
              <a:t>На </a:t>
            </a:r>
            <a:r>
              <a:rPr lang="ru-RU" sz="5400" dirty="0" err="1"/>
              <a:t>всій</a:t>
            </a:r>
            <a:r>
              <a:rPr lang="ru-RU" sz="5400" dirty="0"/>
              <a:t> </a:t>
            </a:r>
            <a:r>
              <a:rPr lang="ru-RU" sz="5400" dirty="0" err="1"/>
              <a:t>Землі</a:t>
            </a:r>
            <a:br>
              <a:rPr lang="ru-RU" sz="5400" dirty="0"/>
            </a:br>
            <a:r>
              <a:rPr lang="ru-RU" sz="5400" dirty="0" err="1"/>
              <a:t>Війна</a:t>
            </a:r>
            <a:r>
              <a:rPr lang="ru-RU" sz="5400" dirty="0"/>
              <a:t> !!!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275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653995-BD92-4C99-869E-7623A20A1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3" y="1560582"/>
            <a:ext cx="4780722" cy="511851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Але </a:t>
            </a:r>
            <a:r>
              <a:rPr lang="ru-RU" dirty="0" err="1"/>
              <a:t>цього</a:t>
            </a:r>
            <a:r>
              <a:rPr lang="ru-RU" dirty="0"/>
              <a:t> разу </a:t>
            </a:r>
            <a:r>
              <a:rPr lang="ru-RU" dirty="0" err="1"/>
              <a:t>Французька</a:t>
            </a:r>
            <a:r>
              <a:rPr lang="ru-RU" dirty="0"/>
              <a:t> весна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здивувалася</a:t>
            </a:r>
            <a:r>
              <a:rPr lang="ru-RU" dirty="0"/>
              <a:t>.</a:t>
            </a:r>
          </a:p>
          <a:p>
            <a:pPr marL="0" indent="0" algn="ctr">
              <a:buNone/>
            </a:pPr>
            <a:r>
              <a:rPr lang="ru-RU" dirty="0"/>
              <a:t>Де славна </a:t>
            </a:r>
            <a:r>
              <a:rPr lang="ru-RU" dirty="0" err="1"/>
              <a:t>Україна</a:t>
            </a:r>
            <a:r>
              <a:rPr lang="ru-RU" dirty="0"/>
              <a:t>, яку вона знала?</a:t>
            </a:r>
          </a:p>
          <a:p>
            <a:pPr marL="0" indent="0" algn="ctr">
              <a:buNone/>
            </a:pPr>
            <a:r>
              <a:rPr lang="ru-RU" dirty="0" err="1"/>
              <a:t>Бачить</a:t>
            </a:r>
            <a:r>
              <a:rPr lang="ru-RU" dirty="0"/>
              <a:t> вона, </a:t>
            </a:r>
            <a:r>
              <a:rPr lang="ru-RU" dirty="0" err="1"/>
              <a:t>що</a:t>
            </a:r>
            <a:r>
              <a:rPr lang="ru-RU" dirty="0"/>
              <a:t> наша </a:t>
            </a:r>
            <a:r>
              <a:rPr lang="ru-RU" dirty="0" err="1"/>
              <a:t>Україна</a:t>
            </a:r>
            <a:r>
              <a:rPr lang="ru-RU" dirty="0"/>
              <a:t> </a:t>
            </a:r>
            <a:r>
              <a:rPr lang="ru-RU" dirty="0" err="1"/>
              <a:t>зажурилася</a:t>
            </a:r>
            <a:r>
              <a:rPr lang="ru-RU" dirty="0"/>
              <a:t> </a:t>
            </a:r>
          </a:p>
          <a:p>
            <a:pPr marL="0" indent="0" algn="ctr">
              <a:buNone/>
            </a:pPr>
            <a:r>
              <a:rPr lang="ru-RU" dirty="0"/>
              <a:t>Та </a:t>
            </a:r>
            <a:r>
              <a:rPr lang="ru-RU" dirty="0" err="1"/>
              <a:t>віри</a:t>
            </a:r>
            <a:r>
              <a:rPr lang="ru-RU" dirty="0"/>
              <a:t> не  </a:t>
            </a:r>
            <a:r>
              <a:rPr lang="ru-RU" dirty="0" err="1"/>
              <a:t>втрачає</a:t>
            </a:r>
            <a:r>
              <a:rPr lang="ru-RU" dirty="0"/>
              <a:t>. </a:t>
            </a:r>
          </a:p>
          <a:p>
            <a:pPr marL="0" indent="0" algn="ctr">
              <a:buNone/>
            </a:pPr>
            <a:r>
              <a:rPr lang="ru-RU" dirty="0"/>
              <a:t>Боронить народ </a:t>
            </a:r>
            <a:r>
              <a:rPr lang="ru-RU" dirty="0" err="1"/>
              <a:t>свій</a:t>
            </a:r>
            <a:r>
              <a:rPr lang="ru-RU" dirty="0"/>
              <a:t> як </a:t>
            </a:r>
            <a:r>
              <a:rPr lang="ru-RU" dirty="0" err="1"/>
              <a:t>може</a:t>
            </a:r>
            <a:endParaRPr lang="ru-RU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EDEBCE-8C8F-4991-8B09-0FBF7BA03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020" y="213081"/>
            <a:ext cx="6431837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8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0791D-4D33-43D6-A18B-B29A0D73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Допомоги сестрі своїй забажала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FF19A6-5ADA-4D32-9664-5DC61F368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70" y="1537252"/>
            <a:ext cx="10549743" cy="515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6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A00E9D-C2A3-4C7A-AA8F-2A90877E5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6142"/>
            <a:ext cx="5854148" cy="660620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/>
              <a:t>І Франція долучається до пулу країн, які передають Україні далекобійну артилерію калібру 155 мм.</a:t>
            </a:r>
          </a:p>
          <a:p>
            <a:r>
              <a:rPr lang="uk-UA" dirty="0"/>
              <a:t>Французький президент </a:t>
            </a:r>
            <a:r>
              <a:rPr lang="uk-UA" dirty="0" err="1"/>
              <a:t>Емануель</a:t>
            </a:r>
            <a:r>
              <a:rPr lang="uk-UA" dirty="0"/>
              <a:t> </a:t>
            </a:r>
            <a:r>
              <a:rPr lang="uk-UA" dirty="0" err="1"/>
              <a:t>Макрон</a:t>
            </a:r>
            <a:r>
              <a:rPr lang="uk-UA" dirty="0"/>
              <a:t> заявив, що його країна передає Києву 155-мм колісні самохідні артилерійські установки </a:t>
            </a:r>
            <a:r>
              <a:rPr lang="fr-FR" dirty="0"/>
              <a:t>CEASAR .</a:t>
            </a:r>
          </a:p>
          <a:p>
            <a:r>
              <a:rPr lang="uk-UA" dirty="0"/>
              <a:t>В інтерв’ю </a:t>
            </a:r>
            <a:r>
              <a:rPr lang="fr-FR" dirty="0"/>
              <a:t>Ouest France </a:t>
            </a:r>
            <a:r>
              <a:rPr lang="uk-UA" dirty="0" err="1"/>
              <a:t>Макрон</a:t>
            </a:r>
            <a:r>
              <a:rPr lang="uk-UA" dirty="0"/>
              <a:t> поінформував, що постачає Україні різноманітну зброю “від </a:t>
            </a:r>
            <a:r>
              <a:rPr lang="uk-UA" dirty="0" err="1"/>
              <a:t>Міланів</a:t>
            </a:r>
            <a:r>
              <a:rPr lang="uk-UA" dirty="0"/>
              <a:t> до Цезарів” і планує надалі це робити.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0A70FC-6252-4111-94AA-3AE293170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52" y="86141"/>
            <a:ext cx="5525882" cy="27629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02642A-B9D0-4752-A39E-70E5796B4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52" y="3113685"/>
            <a:ext cx="5525882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7E223-83D8-4C40-9D02-F4C8C47D5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Тепер, </a:t>
            </a:r>
            <a:r>
              <a:rPr lang="ru-RU" dirty="0" err="1"/>
              <a:t>швидше</a:t>
            </a:r>
            <a:r>
              <a:rPr lang="ru-RU" dirty="0"/>
              <a:t>, </a:t>
            </a:r>
            <a:r>
              <a:rPr lang="ru-RU" dirty="0" err="1"/>
              <a:t>відзначають</a:t>
            </a:r>
            <a:r>
              <a:rPr lang="ru-RU" dirty="0"/>
              <a:t> </a:t>
            </a:r>
            <a:r>
              <a:rPr lang="ru-RU" dirty="0" err="1"/>
              <a:t>Українську</a:t>
            </a:r>
            <a:r>
              <a:rPr lang="ru-RU" dirty="0"/>
              <a:t> весну у </a:t>
            </a:r>
            <a:r>
              <a:rPr lang="ru-RU" dirty="0" err="1"/>
              <a:t>Франції</a:t>
            </a:r>
            <a:endParaRPr lang="uk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688A20-D915-49B7-9D0F-CB394B034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922" y="1745076"/>
            <a:ext cx="8534155" cy="4800462"/>
          </a:xfrm>
        </p:spPr>
      </p:pic>
    </p:spTree>
    <p:extLst>
      <p:ext uri="{BB962C8B-B14F-4D97-AF65-F5344CB8AC3E}">
        <p14:creationId xmlns:p14="http://schemas.microsoft.com/office/powerpoint/2010/main" val="113591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B3D09-1EAD-49DC-B903-1F45DCB4C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Un spectacle pour l’Ukraine le 9 avril à Romilly-sur-Seine</a:t>
            </a:r>
            <a:endParaRPr lang="uk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DCF40-8052-46DC-9D32-7E389CECD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6" y="3723860"/>
            <a:ext cx="11075504" cy="296993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Un premier car de réfugiés ukrainiens, affrété par l’association des Joyeux Petits Souliers (via les Cars Collard), est arrivé ce dimanche soir à l’Auberge de Jeunesse de Rosières-près-Troyes. A son bord : 52 Ukrainiens (notamment des danseurs de l’école des Joyeux Petits Souliers à Lviv, qui se produit chaque année à Troyes). Ce lundi, les réfugiés ont pu rencontrer leur famille d’accueil. Nous y étions. </a:t>
            </a:r>
          </a:p>
          <a:p>
            <a:pPr marL="0" indent="0">
              <a:buNone/>
            </a:pPr>
            <a:r>
              <a:rPr lang="fr-FR" i="1" dirty="0">
                <a:solidFill>
                  <a:schemeClr val="accent1"/>
                </a:solidFill>
              </a:rPr>
              <a:t>Les vidéos les plus vues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6C7C59-A46C-42F2-81C7-3BF3EC2F2089}"/>
              </a:ext>
            </a:extLst>
          </p:cNvPr>
          <p:cNvSpPr txBox="1"/>
          <p:nvPr/>
        </p:nvSpPr>
        <p:spPr>
          <a:xfrm>
            <a:off x="278296" y="1869785"/>
            <a:ext cx="8653669" cy="58477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Un premier car de réfugiés ukrainiens dans l’Aube.</a:t>
            </a:r>
            <a:endParaRPr lang="uk-UA" sz="32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A335A-8257-49BD-B5DD-88B79A9BC9A1}"/>
              </a:ext>
            </a:extLst>
          </p:cNvPr>
          <p:cNvSpPr txBox="1"/>
          <p:nvPr/>
        </p:nvSpPr>
        <p:spPr>
          <a:xfrm>
            <a:off x="278296" y="2949474"/>
            <a:ext cx="3038460" cy="36933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Diffusion le 15-03-22 | Société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19915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12">
            <a:extLst>
              <a:ext uri="{FF2B5EF4-FFF2-40B4-BE49-F238E27FC236}">
                <a16:creationId xmlns:a16="http://schemas.microsoft.com/office/drawing/2014/main" id="{0C8D701B-E61B-4A85-AA37-52640BF60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12" y="931224"/>
            <a:ext cx="6166712" cy="5926776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З французького міста-побратима Умані </a:t>
            </a:r>
            <a:r>
              <a:rPr lang="uk-UA" dirty="0" err="1"/>
              <a:t>Ромійї</a:t>
            </a:r>
            <a:r>
              <a:rPr lang="uk-UA" dirty="0"/>
              <a:t>-сюр-Сен надіслано вантажівки з гуманітарною допомогою, організовано благодійний спектакль та надіслано кошти для допомоги, у регіоні прихистили українських переселенців зі Львова</a:t>
            </a:r>
          </a:p>
          <a:p>
            <a:pPr marL="0" indent="0">
              <a:buNone/>
            </a:pPr>
            <a:r>
              <a:rPr lang="uk-UA" dirty="0"/>
              <a:t>Жителі французького міста </a:t>
            </a:r>
            <a:r>
              <a:rPr lang="uk-UA" dirty="0" err="1"/>
              <a:t>Персан</a:t>
            </a:r>
            <a:r>
              <a:rPr lang="uk-UA" dirty="0"/>
              <a:t> самі визначили для себе місто Умань для гуманітарної підтримки і самі доставили вантажівку з 5 тонами медикаментів та іншого гуманітарного </a:t>
            </a:r>
            <a:r>
              <a:rPr lang="uk-UA" dirty="0" err="1"/>
              <a:t>грузу</a:t>
            </a:r>
            <a:r>
              <a:rPr lang="en-US" dirty="0"/>
              <a:t>.</a:t>
            </a:r>
            <a:endParaRPr lang="uk-UA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7CDE6A-EB65-4FBB-A5F6-3BE34B10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52" y="125792"/>
            <a:ext cx="4697897" cy="660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85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1319</Words>
  <Application>Microsoft Office PowerPoint</Application>
  <PresentationFormat>Широкоэкранный</PresentationFormat>
  <Paragraphs>84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Avenir Book</vt:lpstr>
      <vt:lpstr>Calibri</vt:lpstr>
      <vt:lpstr>Calibri Light</vt:lpstr>
      <vt:lpstr>Office Theme</vt:lpstr>
      <vt:lpstr>Французька весна</vt:lpstr>
      <vt:lpstr>Французька весна 2022 року</vt:lpstr>
      <vt:lpstr>Ми зразу її розпізнавали !</vt:lpstr>
      <vt:lpstr>Презентация PowerPoint</vt:lpstr>
      <vt:lpstr>Допомоги сестрі своїй забажала</vt:lpstr>
      <vt:lpstr>Презентация PowerPoint</vt:lpstr>
      <vt:lpstr>Тепер, швидше, відзначають Українську весну у Франції</vt:lpstr>
      <vt:lpstr>Un spectacle pour l’Ukraine le 9 avril à Romilly-sur-Seine</vt:lpstr>
      <vt:lpstr>Презентация PowerPoint</vt:lpstr>
      <vt:lpstr>Презентация PowerPoint</vt:lpstr>
      <vt:lpstr> У Франції пройшли багатотисячні мітинги на підтримку України </vt:lpstr>
      <vt:lpstr>Протестують більше 20 тисяч людей у десятках міст. У Франції пройшли масові демонстрації на підтримку України під гаслом «Путін убивця» </vt:lpstr>
      <vt:lpstr>Фрігійська шапка</vt:lpstr>
      <vt:lpstr>Фрігійська шапка</vt:lpstr>
      <vt:lpstr>Презентация PowerPoint</vt:lpstr>
      <vt:lpstr>Презентация PowerPoint</vt:lpstr>
      <vt:lpstr>Презентация PowerPoint</vt:lpstr>
      <vt:lpstr>Презентация PowerPoint</vt:lpstr>
      <vt:lpstr>Француженки, одягнені як Маріанна, у фрігійські шапки</vt:lpstr>
      <vt:lpstr>Презентация PowerPoint</vt:lpstr>
      <vt:lpstr>А ось український аналог фрігійської шапки</vt:lpstr>
      <vt:lpstr>Презентация PowerPoint</vt:lpstr>
      <vt:lpstr>Презентация PowerPoint</vt:lpstr>
      <vt:lpstr>Ще один символ української нації – дівочий вінок та жіночий очіпок, що також асоціюються із фрігійською шапкою</vt:lpstr>
      <vt:lpstr>Презентация PowerPoint</vt:lpstr>
      <vt:lpstr>Презентация PowerPoint</vt:lpstr>
      <vt:lpstr>Презентация PowerPoint</vt:lpstr>
      <vt:lpstr>Мурал у Парижі намалював український художник</vt:lpstr>
      <vt:lpstr>США у свій час  теж надихнулися визнаним символом свободи</vt:lpstr>
      <vt:lpstr>ТОДІ З’ЯВИЛИСЯ САДИ ПЕРЕМОГИ (VICTORY GARDENS)</vt:lpstr>
      <vt:lpstr>Україна підтримала цю ідею тому що у 2022 році Україна ризикує залишитися без власних овочів через розв’язану Росією війну</vt:lpstr>
      <vt:lpstr>«Сади Перемоги»</vt:lpstr>
      <vt:lpstr>І знову знайома нам символіка та ідея: жінка, фрігійська шапка, земля, яку необхідно  засіяти</vt:lpstr>
      <vt:lpstr>Американські срібні інвестиційні монети номіналами 1 долар США</vt:lpstr>
      <vt:lpstr>І залишилася ідея лиш одна: Хай квітне, розвивається життя Під мирним небом хай народиться дитя</vt:lpstr>
      <vt:lpstr>Хай в Україні квітне Французькая весна</vt:lpstr>
      <vt:lpstr>Хай вільна  і  щаслива її зустріне Українськая сестра</vt:lpstr>
      <vt:lpstr>І мрія у людей на всіх одна  На віки вічні Має згинути На всій Землі Війна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User</cp:lastModifiedBy>
  <cp:revision>44</cp:revision>
  <dcterms:created xsi:type="dcterms:W3CDTF">2022-05-10T13:28:43Z</dcterms:created>
  <dcterms:modified xsi:type="dcterms:W3CDTF">2022-05-29T09:52:22Z</dcterms:modified>
</cp:coreProperties>
</file>